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embeddedFontLst>
    <p:embeddedFont>
      <p:font typeface="DM Sans" pitchFamily="2" charset="0"/>
      <p:regular r:id="rId24"/>
      <p:bold r:id="rId25"/>
      <p:italic r:id="rId26"/>
      <p:boldItalic r:id="rId27"/>
    </p:embeddedFont>
    <p:embeddedFont>
      <p:font typeface="Manrope" panose="020B0604020202020204" charset="0"/>
      <p:regular r:id="rId28"/>
      <p:bold r:id="rId29"/>
    </p:embeddedFont>
    <p:embeddedFont>
      <p:font typeface="Manrope SemiBold" panose="020B0604020202020204" charset="0"/>
      <p:regular r:id="rId30"/>
      <p:bold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4DEBDD-55F7-4CC9-A4BE-A1B9C019B8CA}">
  <a:tblStyle styleId="{694DEBDD-55F7-4CC9-A4BE-A1B9C019B8CA}"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6" d="100"/>
          <a:sy n="146" d="100"/>
        </p:scale>
        <p:origin x="594"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ristian Guerra" userId="728337006395d3a4" providerId="LiveId" clId="{348EF156-AD25-477F-AF34-820D0C9A15B7}"/>
    <pc:docChg chg="undo custSel modSld">
      <pc:chgData name="Cristian Guerra" userId="728337006395d3a4" providerId="LiveId" clId="{348EF156-AD25-477F-AF34-820D0C9A15B7}" dt="2024-07-06T20:05:34.136" v="441" actId="1076"/>
      <pc:docMkLst>
        <pc:docMk/>
      </pc:docMkLst>
      <pc:sldChg chg="modSp mod">
        <pc:chgData name="Cristian Guerra" userId="728337006395d3a4" providerId="LiveId" clId="{348EF156-AD25-477F-AF34-820D0C9A15B7}" dt="2024-07-06T19:18:07.626" v="45" actId="1076"/>
        <pc:sldMkLst>
          <pc:docMk/>
          <pc:sldMk cId="0" sldId="258"/>
        </pc:sldMkLst>
        <pc:spChg chg="mod">
          <ac:chgData name="Cristian Guerra" userId="728337006395d3a4" providerId="LiveId" clId="{348EF156-AD25-477F-AF34-820D0C9A15B7}" dt="2024-07-06T19:18:07.626" v="45" actId="1076"/>
          <ac:spMkLst>
            <pc:docMk/>
            <pc:sldMk cId="0" sldId="258"/>
            <ac:spMk id="92" creationId="{00000000-0000-0000-0000-000000000000}"/>
          </ac:spMkLst>
        </pc:spChg>
        <pc:spChg chg="mod">
          <ac:chgData name="Cristian Guerra" userId="728337006395d3a4" providerId="LiveId" clId="{348EF156-AD25-477F-AF34-820D0C9A15B7}" dt="2024-07-06T19:16:57.268" v="28" actId="14100"/>
          <ac:spMkLst>
            <pc:docMk/>
            <pc:sldMk cId="0" sldId="258"/>
            <ac:spMk id="94" creationId="{00000000-0000-0000-0000-000000000000}"/>
          </ac:spMkLst>
        </pc:spChg>
        <pc:spChg chg="mod">
          <ac:chgData name="Cristian Guerra" userId="728337006395d3a4" providerId="LiveId" clId="{348EF156-AD25-477F-AF34-820D0C9A15B7}" dt="2024-07-06T19:17:54.995" v="44" actId="1076"/>
          <ac:spMkLst>
            <pc:docMk/>
            <pc:sldMk cId="0" sldId="258"/>
            <ac:spMk id="96" creationId="{00000000-0000-0000-0000-000000000000}"/>
          </ac:spMkLst>
        </pc:spChg>
        <pc:spChg chg="mod">
          <ac:chgData name="Cristian Guerra" userId="728337006395d3a4" providerId="LiveId" clId="{348EF156-AD25-477F-AF34-820D0C9A15B7}" dt="2024-07-06T19:17:29.937" v="43" actId="1076"/>
          <ac:spMkLst>
            <pc:docMk/>
            <pc:sldMk cId="0" sldId="258"/>
            <ac:spMk id="98" creationId="{00000000-0000-0000-0000-000000000000}"/>
          </ac:spMkLst>
        </pc:spChg>
      </pc:sldChg>
      <pc:sldChg chg="modSp mod">
        <pc:chgData name="Cristian Guerra" userId="728337006395d3a4" providerId="LiveId" clId="{348EF156-AD25-477F-AF34-820D0C9A15B7}" dt="2024-07-06T19:18:41.270" v="50" actId="1076"/>
        <pc:sldMkLst>
          <pc:docMk/>
          <pc:sldMk cId="0" sldId="259"/>
        </pc:sldMkLst>
        <pc:spChg chg="mod">
          <ac:chgData name="Cristian Guerra" userId="728337006395d3a4" providerId="LiveId" clId="{348EF156-AD25-477F-AF34-820D0C9A15B7}" dt="2024-07-06T19:18:41.270" v="50" actId="1076"/>
          <ac:spMkLst>
            <pc:docMk/>
            <pc:sldMk cId="0" sldId="259"/>
            <ac:spMk id="105" creationId="{00000000-0000-0000-0000-000000000000}"/>
          </ac:spMkLst>
        </pc:spChg>
      </pc:sldChg>
      <pc:sldChg chg="modSp mod">
        <pc:chgData name="Cristian Guerra" userId="728337006395d3a4" providerId="LiveId" clId="{348EF156-AD25-477F-AF34-820D0C9A15B7}" dt="2024-07-06T19:19:23.093" v="56" actId="1076"/>
        <pc:sldMkLst>
          <pc:docMk/>
          <pc:sldMk cId="0" sldId="260"/>
        </pc:sldMkLst>
        <pc:spChg chg="mod">
          <ac:chgData name="Cristian Guerra" userId="728337006395d3a4" providerId="LiveId" clId="{348EF156-AD25-477F-AF34-820D0C9A15B7}" dt="2024-07-06T19:19:23.093" v="56" actId="1076"/>
          <ac:spMkLst>
            <pc:docMk/>
            <pc:sldMk cId="0" sldId="260"/>
            <ac:spMk id="112" creationId="{00000000-0000-0000-0000-000000000000}"/>
          </ac:spMkLst>
        </pc:spChg>
      </pc:sldChg>
      <pc:sldChg chg="modSp mod">
        <pc:chgData name="Cristian Guerra" userId="728337006395d3a4" providerId="LiveId" clId="{348EF156-AD25-477F-AF34-820D0C9A15B7}" dt="2024-07-06T19:20:49.068" v="69" actId="1076"/>
        <pc:sldMkLst>
          <pc:docMk/>
          <pc:sldMk cId="0" sldId="266"/>
        </pc:sldMkLst>
        <pc:spChg chg="mod">
          <ac:chgData name="Cristian Guerra" userId="728337006395d3a4" providerId="LiveId" clId="{348EF156-AD25-477F-AF34-820D0C9A15B7}" dt="2024-07-06T19:19:53.325" v="60" actId="1076"/>
          <ac:spMkLst>
            <pc:docMk/>
            <pc:sldMk cId="0" sldId="266"/>
            <ac:spMk id="185" creationId="{00000000-0000-0000-0000-000000000000}"/>
          </ac:spMkLst>
        </pc:spChg>
        <pc:spChg chg="mod">
          <ac:chgData name="Cristian Guerra" userId="728337006395d3a4" providerId="LiveId" clId="{348EF156-AD25-477F-AF34-820D0C9A15B7}" dt="2024-07-06T19:20:16.597" v="63" actId="1076"/>
          <ac:spMkLst>
            <pc:docMk/>
            <pc:sldMk cId="0" sldId="266"/>
            <ac:spMk id="188" creationId="{00000000-0000-0000-0000-000000000000}"/>
          </ac:spMkLst>
        </pc:spChg>
        <pc:spChg chg="mod">
          <ac:chgData name="Cristian Guerra" userId="728337006395d3a4" providerId="LiveId" clId="{348EF156-AD25-477F-AF34-820D0C9A15B7}" dt="2024-07-06T19:20:36.262" v="66" actId="1076"/>
          <ac:spMkLst>
            <pc:docMk/>
            <pc:sldMk cId="0" sldId="266"/>
            <ac:spMk id="190" creationId="{00000000-0000-0000-0000-000000000000}"/>
          </ac:spMkLst>
        </pc:spChg>
        <pc:spChg chg="mod">
          <ac:chgData name="Cristian Guerra" userId="728337006395d3a4" providerId="LiveId" clId="{348EF156-AD25-477F-AF34-820D0C9A15B7}" dt="2024-07-06T19:20:49.068" v="69" actId="1076"/>
          <ac:spMkLst>
            <pc:docMk/>
            <pc:sldMk cId="0" sldId="266"/>
            <ac:spMk id="192" creationId="{00000000-0000-0000-0000-000000000000}"/>
          </ac:spMkLst>
        </pc:spChg>
      </pc:sldChg>
      <pc:sldChg chg="modSp mod">
        <pc:chgData name="Cristian Guerra" userId="728337006395d3a4" providerId="LiveId" clId="{348EF156-AD25-477F-AF34-820D0C9A15B7}" dt="2024-07-06T19:22:54.376" v="78" actId="1076"/>
        <pc:sldMkLst>
          <pc:docMk/>
          <pc:sldMk cId="0" sldId="267"/>
        </pc:sldMkLst>
        <pc:spChg chg="mod">
          <ac:chgData name="Cristian Guerra" userId="728337006395d3a4" providerId="LiveId" clId="{348EF156-AD25-477F-AF34-820D0C9A15B7}" dt="2024-07-06T19:22:54.376" v="78" actId="1076"/>
          <ac:spMkLst>
            <pc:docMk/>
            <pc:sldMk cId="0" sldId="267"/>
            <ac:spMk id="205" creationId="{00000000-0000-0000-0000-000000000000}"/>
          </ac:spMkLst>
        </pc:spChg>
      </pc:sldChg>
      <pc:sldChg chg="modSp mod">
        <pc:chgData name="Cristian Guerra" userId="728337006395d3a4" providerId="LiveId" clId="{348EF156-AD25-477F-AF34-820D0C9A15B7}" dt="2024-07-06T20:04:38.659" v="437" actId="14100"/>
        <pc:sldMkLst>
          <pc:docMk/>
          <pc:sldMk cId="0" sldId="271"/>
        </pc:sldMkLst>
        <pc:spChg chg="mod">
          <ac:chgData name="Cristian Guerra" userId="728337006395d3a4" providerId="LiveId" clId="{348EF156-AD25-477F-AF34-820D0C9A15B7}" dt="2024-07-06T20:04:38.659" v="437" actId="14100"/>
          <ac:spMkLst>
            <pc:docMk/>
            <pc:sldMk cId="0" sldId="271"/>
            <ac:spMk id="251" creationId="{00000000-0000-0000-0000-000000000000}"/>
          </ac:spMkLst>
        </pc:spChg>
      </pc:sldChg>
      <pc:sldChg chg="modSp mod">
        <pc:chgData name="Cristian Guerra" userId="728337006395d3a4" providerId="LiveId" clId="{348EF156-AD25-477F-AF34-820D0C9A15B7}" dt="2024-07-06T20:05:34.136" v="441" actId="1076"/>
        <pc:sldMkLst>
          <pc:docMk/>
          <pc:sldMk cId="0" sldId="272"/>
        </pc:sldMkLst>
        <pc:spChg chg="mod">
          <ac:chgData name="Cristian Guerra" userId="728337006395d3a4" providerId="LiveId" clId="{348EF156-AD25-477F-AF34-820D0C9A15B7}" dt="2024-07-06T19:24:03.328" v="83" actId="14100"/>
          <ac:spMkLst>
            <pc:docMk/>
            <pc:sldMk cId="0" sldId="272"/>
            <ac:spMk id="258" creationId="{00000000-0000-0000-0000-000000000000}"/>
          </ac:spMkLst>
        </pc:spChg>
        <pc:spChg chg="mod">
          <ac:chgData name="Cristian Guerra" userId="728337006395d3a4" providerId="LiveId" clId="{348EF156-AD25-477F-AF34-820D0C9A15B7}" dt="2024-07-06T20:05:34.136" v="441" actId="1076"/>
          <ac:spMkLst>
            <pc:docMk/>
            <pc:sldMk cId="0" sldId="272"/>
            <ac:spMk id="259" creationId="{00000000-0000-0000-0000-000000000000}"/>
          </ac:spMkLst>
        </pc:spChg>
        <pc:spChg chg="mod">
          <ac:chgData name="Cristian Guerra" userId="728337006395d3a4" providerId="LiveId" clId="{348EF156-AD25-477F-AF34-820D0C9A15B7}" dt="2024-07-06T20:05:25.550" v="440" actId="1076"/>
          <ac:spMkLst>
            <pc:docMk/>
            <pc:sldMk cId="0" sldId="272"/>
            <ac:spMk id="260"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ea55a146d5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ea55a146d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11e73c58c2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11e73c58c2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e91cccbf38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e91cccbf38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e91cccbf38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e91cccbf38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e91cccbf38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e91cccbf38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e91cccbf38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e91cccbf38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11e73c58c2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11e73c58c2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11e73c58c2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211e73c58c2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e91cccbf38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e91cccbf38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e91cccbf38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e91cccbf38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e62d7de5b1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e62d7de5b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e91cccbf38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2e91cccbf38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ea55a146d5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ea55a146d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e62d7de5b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e62d7de5b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e62d7de5b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e62d7de5b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11f9ba98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11f9ba98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e91cccbf3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e91cccbf3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ea55a146d5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ea55a146d5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e91cccbf38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e91cccbf38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e62d7de5b1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e62d7de5b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hyperlink" Target="https://pseint.sourceforge.net/index.php?page=descargas.php"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hyperlink" Target="https://www.python.org/download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grpSp>
        <p:nvGrpSpPr>
          <p:cNvPr id="54" name="Google Shape;54;p13"/>
          <p:cNvGrpSpPr/>
          <p:nvPr/>
        </p:nvGrpSpPr>
        <p:grpSpPr>
          <a:xfrm>
            <a:off x="4498675" y="1798225"/>
            <a:ext cx="3628500" cy="2058000"/>
            <a:chOff x="2658750" y="2229875"/>
            <a:chExt cx="3628500" cy="2058000"/>
          </a:xfrm>
        </p:grpSpPr>
        <p:sp>
          <p:nvSpPr>
            <p:cNvPr id="55" name="Google Shape;55;p13"/>
            <p:cNvSpPr/>
            <p:nvPr/>
          </p:nvSpPr>
          <p:spPr>
            <a:xfrm>
              <a:off x="2658750" y="2229875"/>
              <a:ext cx="3628500" cy="2058000"/>
            </a:xfrm>
            <a:prstGeom prst="roundRect">
              <a:avLst>
                <a:gd name="adj"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56" name="Google Shape;56;p13"/>
            <p:cNvCxnSpPr/>
            <p:nvPr/>
          </p:nvCxnSpPr>
          <p:spPr>
            <a:xfrm>
              <a:off x="2797075" y="2315350"/>
              <a:ext cx="3372000" cy="1887900"/>
            </a:xfrm>
            <a:prstGeom prst="straightConnector1">
              <a:avLst/>
            </a:prstGeom>
            <a:noFill/>
            <a:ln w="9525" cap="flat" cmpd="sng">
              <a:solidFill>
                <a:schemeClr val="lt1"/>
              </a:solidFill>
              <a:prstDash val="solid"/>
              <a:round/>
              <a:headEnd type="none" w="med" len="med"/>
              <a:tailEnd type="none" w="med" len="med"/>
            </a:ln>
          </p:spPr>
        </p:cxnSp>
        <p:cxnSp>
          <p:nvCxnSpPr>
            <p:cNvPr id="57" name="Google Shape;57;p13"/>
            <p:cNvCxnSpPr/>
            <p:nvPr/>
          </p:nvCxnSpPr>
          <p:spPr>
            <a:xfrm rot="10800000" flipH="1">
              <a:off x="2758225" y="2338600"/>
              <a:ext cx="3457500" cy="1857000"/>
            </a:xfrm>
            <a:prstGeom prst="straightConnector1">
              <a:avLst/>
            </a:prstGeom>
            <a:noFill/>
            <a:ln w="9525" cap="flat" cmpd="sng">
              <a:solidFill>
                <a:schemeClr val="lt1"/>
              </a:solidFill>
              <a:prstDash val="solid"/>
              <a:round/>
              <a:headEnd type="none" w="med" len="med"/>
              <a:tailEnd type="none" w="med" len="med"/>
            </a:ln>
          </p:spPr>
        </p:cxnSp>
      </p:grpSp>
      <p:sp>
        <p:nvSpPr>
          <p:cNvPr id="58" name="Google Shape;58;p13"/>
          <p:cNvSpPr/>
          <p:nvPr/>
        </p:nvSpPr>
        <p:spPr>
          <a:xfrm>
            <a:off x="4947775" y="1992475"/>
            <a:ext cx="2703900" cy="16860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 name="Google Shape;59;p13"/>
          <p:cNvSpPr txBox="1"/>
          <p:nvPr/>
        </p:nvSpPr>
        <p:spPr>
          <a:xfrm>
            <a:off x="503951" y="2248825"/>
            <a:ext cx="4130400" cy="11733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4500" b="1">
                <a:solidFill>
                  <a:schemeClr val="lt1"/>
                </a:solidFill>
                <a:highlight>
                  <a:srgbClr val="001E38"/>
                </a:highlight>
                <a:latin typeface="Manrope"/>
                <a:ea typeface="Manrope"/>
                <a:cs typeface="Manrope"/>
                <a:sym typeface="Manrope"/>
              </a:rPr>
              <a:t>Semana 1</a:t>
            </a:r>
            <a:endParaRPr sz="4500" b="1">
              <a:solidFill>
                <a:schemeClr val="lt1"/>
              </a:solidFill>
              <a:highlight>
                <a:srgbClr val="001E38"/>
              </a:highlight>
              <a:latin typeface="Manrope"/>
              <a:ea typeface="Manrope"/>
              <a:cs typeface="Manrope"/>
              <a:sym typeface="Manrope"/>
            </a:endParaRPr>
          </a:p>
          <a:p>
            <a:pPr marL="0" lvl="0" indent="0" algn="l" rtl="0">
              <a:lnSpc>
                <a:spcPct val="90000"/>
              </a:lnSpc>
              <a:spcBef>
                <a:spcPts val="0"/>
              </a:spcBef>
              <a:spcAft>
                <a:spcPts val="0"/>
              </a:spcAft>
              <a:buNone/>
            </a:pPr>
            <a:r>
              <a:rPr lang="en" sz="4500" b="1">
                <a:solidFill>
                  <a:schemeClr val="lt1"/>
                </a:solidFill>
                <a:highlight>
                  <a:srgbClr val="001E38"/>
                </a:highlight>
                <a:latin typeface="Manrope"/>
                <a:ea typeface="Manrope"/>
                <a:cs typeface="Manrope"/>
                <a:sym typeface="Manrope"/>
              </a:rPr>
              <a:t>¡Bienvenidos!</a:t>
            </a:r>
            <a:endParaRPr sz="4500" b="1">
              <a:solidFill>
                <a:schemeClr val="lt1"/>
              </a:solidFill>
              <a:highlight>
                <a:srgbClr val="001E38"/>
              </a:highlight>
              <a:latin typeface="Manrope"/>
              <a:ea typeface="Manrope"/>
              <a:cs typeface="Manrope"/>
              <a:sym typeface="Manrope"/>
            </a:endParaRPr>
          </a:p>
        </p:txBody>
      </p:sp>
      <p:sp>
        <p:nvSpPr>
          <p:cNvPr id="60" name="Google Shape;60;p13"/>
          <p:cNvSpPr txBox="1"/>
          <p:nvPr/>
        </p:nvSpPr>
        <p:spPr>
          <a:xfrm>
            <a:off x="5326675" y="2096725"/>
            <a:ext cx="23250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(Acá puede ir o no</a:t>
            </a:r>
            <a:endParaRPr>
              <a:solidFill>
                <a:schemeClr val="dk1"/>
              </a:solidFill>
              <a:latin typeface="Manrope"/>
              <a:ea typeface="Manrope"/>
              <a:cs typeface="Manrope"/>
              <a:sym typeface="Manrope"/>
            </a:endParaRPr>
          </a:p>
          <a:p>
            <a:pPr marL="0" lvl="0" indent="0" algn="l" rtl="0">
              <a:spcBef>
                <a:spcPts val="0"/>
              </a:spcBef>
              <a:spcAft>
                <a:spcPts val="0"/>
              </a:spcAft>
              <a:buNone/>
            </a:pPr>
            <a:r>
              <a:rPr lang="en">
                <a:solidFill>
                  <a:schemeClr val="dk1"/>
                </a:solidFill>
                <a:latin typeface="Manrope"/>
                <a:ea typeface="Manrope"/>
                <a:cs typeface="Manrope"/>
                <a:sym typeface="Manrope"/>
              </a:rPr>
              <a:t>Una imagen en PNG</a:t>
            </a:r>
            <a:endParaRPr>
              <a:solidFill>
                <a:schemeClr val="dk1"/>
              </a:solidFill>
              <a:latin typeface="Manrope"/>
              <a:ea typeface="Manrope"/>
              <a:cs typeface="Manrope"/>
              <a:sym typeface="Manrope"/>
            </a:endParaRPr>
          </a:p>
          <a:p>
            <a:pPr marL="0" lvl="0" indent="0" algn="l" rtl="0">
              <a:spcBef>
                <a:spcPts val="0"/>
              </a:spcBef>
              <a:spcAft>
                <a:spcPts val="0"/>
              </a:spcAft>
              <a:buNone/>
            </a:pPr>
            <a:r>
              <a:rPr lang="en">
                <a:solidFill>
                  <a:schemeClr val="dk1"/>
                </a:solidFill>
                <a:latin typeface="Manrope"/>
                <a:ea typeface="Manrope"/>
                <a:cs typeface="Manrope"/>
                <a:sym typeface="Manrope"/>
              </a:rPr>
              <a:t>O en SVG. O puede </a:t>
            </a:r>
            <a:endParaRPr>
              <a:solidFill>
                <a:schemeClr val="dk1"/>
              </a:solidFill>
              <a:latin typeface="Manrope"/>
              <a:ea typeface="Manrope"/>
              <a:cs typeface="Manrope"/>
              <a:sym typeface="Manrope"/>
            </a:endParaRPr>
          </a:p>
          <a:p>
            <a:pPr marL="0" lvl="0" indent="0" algn="l" rtl="0">
              <a:spcBef>
                <a:spcPts val="0"/>
              </a:spcBef>
              <a:spcAft>
                <a:spcPts val="0"/>
              </a:spcAft>
              <a:buNone/>
            </a:pPr>
            <a:r>
              <a:rPr lang="en">
                <a:solidFill>
                  <a:schemeClr val="dk1"/>
                </a:solidFill>
                <a:latin typeface="Manrope"/>
                <a:ea typeface="Manrope"/>
                <a:cs typeface="Manrope"/>
                <a:sym typeface="Manrope"/>
              </a:rPr>
              <a:t>Ir siempre la misma </a:t>
            </a:r>
            <a:endParaRPr>
              <a:solidFill>
                <a:schemeClr val="dk1"/>
              </a:solidFill>
              <a:latin typeface="Manrope"/>
              <a:ea typeface="Manrope"/>
              <a:cs typeface="Manrope"/>
              <a:sym typeface="Manrope"/>
            </a:endParaRPr>
          </a:p>
          <a:p>
            <a:pPr marL="0" lvl="0" indent="0" algn="l" rtl="0">
              <a:spcBef>
                <a:spcPts val="0"/>
              </a:spcBef>
              <a:spcAft>
                <a:spcPts val="0"/>
              </a:spcAft>
              <a:buNone/>
            </a:pPr>
            <a:r>
              <a:rPr lang="en">
                <a:solidFill>
                  <a:schemeClr val="dk1"/>
                </a:solidFill>
                <a:latin typeface="Manrope"/>
                <a:ea typeface="Manrope"/>
                <a:cs typeface="Manrope"/>
                <a:sym typeface="Manrope"/>
              </a:rPr>
              <a:t>Hasta que termine esa </a:t>
            </a:r>
            <a:endParaRPr>
              <a:solidFill>
                <a:schemeClr val="dk1"/>
              </a:solidFill>
              <a:latin typeface="Manrope"/>
              <a:ea typeface="Manrope"/>
              <a:cs typeface="Manrope"/>
              <a:sym typeface="Manrope"/>
            </a:endParaRPr>
          </a:p>
          <a:p>
            <a:pPr marL="0" lvl="0" indent="0" algn="l" rtl="0">
              <a:spcBef>
                <a:spcPts val="0"/>
              </a:spcBef>
              <a:spcAft>
                <a:spcPts val="0"/>
              </a:spcAft>
              <a:buNone/>
            </a:pPr>
            <a:r>
              <a:rPr lang="en">
                <a:solidFill>
                  <a:schemeClr val="dk1"/>
                </a:solidFill>
                <a:latin typeface="Manrope"/>
                <a:ea typeface="Manrope"/>
                <a:cs typeface="Manrope"/>
                <a:sym typeface="Manrope"/>
              </a:rPr>
              <a:t>unidad.)</a:t>
            </a:r>
            <a:endParaRPr>
              <a:solidFill>
                <a:schemeClr val="dk1"/>
              </a:solidFill>
              <a:latin typeface="Manrope"/>
              <a:ea typeface="Manrope"/>
              <a:cs typeface="Manrope"/>
              <a:sym typeface="Manrope"/>
            </a:endParaRPr>
          </a:p>
        </p:txBody>
      </p:sp>
      <p:pic>
        <p:nvPicPr>
          <p:cNvPr id="61" name="Google Shape;61;p13"/>
          <p:cNvPicPr preferRelativeResize="0"/>
          <p:nvPr/>
        </p:nvPicPr>
        <p:blipFill>
          <a:blip r:embed="rId4">
            <a:alphaModFix/>
          </a:blip>
          <a:stretch>
            <a:fillRect/>
          </a:stretch>
        </p:blipFill>
        <p:spPr>
          <a:xfrm>
            <a:off x="2206625" y="1371850"/>
            <a:ext cx="792525" cy="792525"/>
          </a:xfrm>
          <a:prstGeom prst="rect">
            <a:avLst/>
          </a:prstGeom>
          <a:noFill/>
          <a:ln>
            <a:noFill/>
          </a:ln>
        </p:spPr>
      </p:pic>
      <p:grpSp>
        <p:nvGrpSpPr>
          <p:cNvPr id="62" name="Google Shape;62;p13"/>
          <p:cNvGrpSpPr/>
          <p:nvPr/>
        </p:nvGrpSpPr>
        <p:grpSpPr>
          <a:xfrm>
            <a:off x="4498675" y="1798225"/>
            <a:ext cx="3628500" cy="2058000"/>
            <a:chOff x="2658750" y="2229875"/>
            <a:chExt cx="3628500" cy="2058000"/>
          </a:xfrm>
        </p:grpSpPr>
        <p:sp>
          <p:nvSpPr>
            <p:cNvPr id="63" name="Google Shape;63;p13"/>
            <p:cNvSpPr/>
            <p:nvPr/>
          </p:nvSpPr>
          <p:spPr>
            <a:xfrm>
              <a:off x="2658750" y="2229875"/>
              <a:ext cx="3628500" cy="2058000"/>
            </a:xfrm>
            <a:prstGeom prst="roundRect">
              <a:avLst>
                <a:gd name="adj" fmla="val 16667"/>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64" name="Google Shape;64;p13"/>
            <p:cNvCxnSpPr/>
            <p:nvPr/>
          </p:nvCxnSpPr>
          <p:spPr>
            <a:xfrm>
              <a:off x="2797075" y="2315350"/>
              <a:ext cx="3372000" cy="1887900"/>
            </a:xfrm>
            <a:prstGeom prst="straightConnector1">
              <a:avLst/>
            </a:prstGeom>
            <a:noFill/>
            <a:ln w="9525" cap="flat" cmpd="sng">
              <a:solidFill>
                <a:srgbClr val="FFFFFF"/>
              </a:solidFill>
              <a:prstDash val="solid"/>
              <a:round/>
              <a:headEnd type="none" w="med" len="med"/>
              <a:tailEnd type="none" w="med" len="med"/>
            </a:ln>
          </p:spPr>
        </p:cxnSp>
        <p:cxnSp>
          <p:nvCxnSpPr>
            <p:cNvPr id="65" name="Google Shape;65;p13"/>
            <p:cNvCxnSpPr/>
            <p:nvPr/>
          </p:nvCxnSpPr>
          <p:spPr>
            <a:xfrm rot="10800000" flipH="1">
              <a:off x="2758225" y="2338600"/>
              <a:ext cx="3457500" cy="1857000"/>
            </a:xfrm>
            <a:prstGeom prst="straightConnector1">
              <a:avLst/>
            </a:prstGeom>
            <a:noFill/>
            <a:ln w="9525" cap="flat" cmpd="sng">
              <a:solidFill>
                <a:srgbClr val="FFFFFF"/>
              </a:solidFill>
              <a:prstDash val="solid"/>
              <a:round/>
              <a:headEnd type="none" w="med" len="med"/>
              <a:tailEnd type="none" w="med" len="med"/>
            </a:ln>
          </p:spPr>
        </p:cxnSp>
      </p:grpSp>
      <p:sp>
        <p:nvSpPr>
          <p:cNvPr id="66" name="Google Shape;66;p13"/>
          <p:cNvSpPr/>
          <p:nvPr/>
        </p:nvSpPr>
        <p:spPr>
          <a:xfrm>
            <a:off x="4947775" y="1992475"/>
            <a:ext cx="2703900" cy="1686000"/>
          </a:xfrm>
          <a:prstGeom prst="roundRect">
            <a:avLst>
              <a:gd name="adj" fmla="val 16667"/>
            </a:avLst>
          </a:prstGeom>
          <a:solidFill>
            <a:srgbClr val="2B2B2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7" name="Google Shape;67;p13"/>
          <p:cNvSpPr/>
          <p:nvPr/>
        </p:nvSpPr>
        <p:spPr>
          <a:xfrm>
            <a:off x="5680060" y="2219075"/>
            <a:ext cx="1265731" cy="1232788"/>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5"/>
        <p:cNvGrpSpPr/>
        <p:nvPr/>
      </p:nvGrpSpPr>
      <p:grpSpPr>
        <a:xfrm>
          <a:off x="0" y="0"/>
          <a:ext cx="0" cy="0"/>
          <a:chOff x="0" y="0"/>
          <a:chExt cx="0" cy="0"/>
        </a:xfrm>
      </p:grpSpPr>
      <p:graphicFrame>
        <p:nvGraphicFramePr>
          <p:cNvPr id="176" name="Google Shape;176;p22"/>
          <p:cNvGraphicFramePr/>
          <p:nvPr/>
        </p:nvGraphicFramePr>
        <p:xfrm>
          <a:off x="276825" y="1712138"/>
          <a:ext cx="3000000" cy="3000000"/>
        </p:xfrm>
        <a:graphic>
          <a:graphicData uri="http://schemas.openxmlformats.org/drawingml/2006/table">
            <a:tbl>
              <a:tblPr>
                <a:noFill/>
                <a:tableStyleId>{694DEBDD-55F7-4CC9-A4BE-A1B9C019B8CA}</a:tableStyleId>
              </a:tblPr>
              <a:tblGrid>
                <a:gridCol w="2712175">
                  <a:extLst>
                    <a:ext uri="{9D8B030D-6E8A-4147-A177-3AD203B41FA5}">
                      <a16:colId xmlns:a16="http://schemas.microsoft.com/office/drawing/2014/main" val="20000"/>
                    </a:ext>
                  </a:extLst>
                </a:gridCol>
                <a:gridCol w="2829200">
                  <a:extLst>
                    <a:ext uri="{9D8B030D-6E8A-4147-A177-3AD203B41FA5}">
                      <a16:colId xmlns:a16="http://schemas.microsoft.com/office/drawing/2014/main" val="20001"/>
                    </a:ext>
                  </a:extLst>
                </a:gridCol>
                <a:gridCol w="3052525">
                  <a:extLst>
                    <a:ext uri="{9D8B030D-6E8A-4147-A177-3AD203B41FA5}">
                      <a16:colId xmlns:a16="http://schemas.microsoft.com/office/drawing/2014/main" val="20002"/>
                    </a:ext>
                  </a:extLst>
                </a:gridCol>
              </a:tblGrid>
              <a:tr h="700200">
                <a:tc>
                  <a:txBody>
                    <a:bodyPr/>
                    <a:lstStyle/>
                    <a:p>
                      <a:pPr marL="0" lvl="0" indent="0" algn="ctr" rtl="0">
                        <a:spcBef>
                          <a:spcPts val="0"/>
                        </a:spcBef>
                        <a:spcAft>
                          <a:spcPts val="0"/>
                        </a:spcAft>
                        <a:buNone/>
                      </a:pPr>
                      <a:r>
                        <a:rPr lang="en" sz="1600" b="1">
                          <a:solidFill>
                            <a:srgbClr val="F06BF7"/>
                          </a:solidFill>
                          <a:latin typeface="DM Sans"/>
                          <a:ea typeface="DM Sans"/>
                          <a:cs typeface="DM Sans"/>
                          <a:sym typeface="DM Sans"/>
                        </a:rPr>
                        <a:t>Ejecución y depuración</a:t>
                      </a:r>
                      <a:endParaRPr sz="1600" b="1">
                        <a:solidFill>
                          <a:srgbClr val="F06BF7"/>
                        </a:solidFill>
                        <a:latin typeface="DM Sans"/>
                        <a:ea typeface="DM Sans"/>
                        <a:cs typeface="DM Sans"/>
                        <a:sym typeface="DM Sans"/>
                      </a:endParaRPr>
                    </a:p>
                  </a:txBody>
                  <a:tcPr marL="63500" marR="63500" marT="63500" marB="63500">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001E38"/>
                    </a:solidFill>
                  </a:tcPr>
                </a:tc>
                <a:tc>
                  <a:txBody>
                    <a:bodyPr/>
                    <a:lstStyle/>
                    <a:p>
                      <a:pPr marL="0" lvl="0" indent="0" algn="ctr" rtl="0">
                        <a:spcBef>
                          <a:spcPts val="0"/>
                        </a:spcBef>
                        <a:spcAft>
                          <a:spcPts val="0"/>
                        </a:spcAft>
                        <a:buNone/>
                      </a:pPr>
                      <a:r>
                        <a:rPr lang="en" sz="1600" b="1">
                          <a:solidFill>
                            <a:srgbClr val="F06BF7"/>
                          </a:solidFill>
                          <a:latin typeface="DM Sans"/>
                          <a:ea typeface="DM Sans"/>
                          <a:cs typeface="DM Sans"/>
                          <a:sym typeface="DM Sans"/>
                        </a:rPr>
                        <a:t>Proyecto listo para ser lanzado</a:t>
                      </a:r>
                      <a:endParaRPr sz="1600" b="1">
                        <a:solidFill>
                          <a:srgbClr val="F06BF7"/>
                        </a:solidFill>
                        <a:latin typeface="DM Sans"/>
                        <a:ea typeface="DM Sans"/>
                        <a:cs typeface="DM Sans"/>
                        <a:sym typeface="DM Sans"/>
                      </a:endParaRPr>
                    </a:p>
                  </a:txBody>
                  <a:tcPr marL="63500" marR="63500" marT="63500" marB="63500">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001E38"/>
                    </a:solidFill>
                  </a:tcPr>
                </a:tc>
                <a:tc>
                  <a:txBody>
                    <a:bodyPr/>
                    <a:lstStyle/>
                    <a:p>
                      <a:pPr marL="0" lvl="0" indent="0" algn="ctr" rtl="0">
                        <a:spcBef>
                          <a:spcPts val="0"/>
                        </a:spcBef>
                        <a:spcAft>
                          <a:spcPts val="0"/>
                        </a:spcAft>
                        <a:buNone/>
                      </a:pPr>
                      <a:r>
                        <a:rPr lang="en" sz="1600" b="1">
                          <a:solidFill>
                            <a:srgbClr val="F06BF7"/>
                          </a:solidFill>
                          <a:latin typeface="DM Sans"/>
                          <a:ea typeface="DM Sans"/>
                          <a:cs typeface="DM Sans"/>
                          <a:sym typeface="DM Sans"/>
                        </a:rPr>
                        <a:t>Mantenimiento sostenible y escalable del proyecto</a:t>
                      </a:r>
                      <a:endParaRPr sz="1600" b="1">
                        <a:solidFill>
                          <a:srgbClr val="F06BF7"/>
                        </a:solidFill>
                        <a:latin typeface="DM Sans"/>
                        <a:ea typeface="DM Sans"/>
                        <a:cs typeface="DM Sans"/>
                        <a:sym typeface="DM Sans"/>
                      </a:endParaRPr>
                    </a:p>
                  </a:txBody>
                  <a:tcPr marL="63500" marR="63500" marT="63500" marB="63500">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001E38"/>
                    </a:solidFill>
                  </a:tcPr>
                </a:tc>
                <a:extLst>
                  <a:ext uri="{0D108BD9-81ED-4DB2-BD59-A6C34878D82A}">
                    <a16:rowId xmlns:a16="http://schemas.microsoft.com/office/drawing/2014/main" val="10000"/>
                  </a:ext>
                </a:extLst>
              </a:tr>
              <a:tr h="2264875">
                <a:tc>
                  <a:txBody>
                    <a:bodyPr/>
                    <a:lstStyle/>
                    <a:p>
                      <a:pPr marL="0" lvl="0" indent="0" algn="l" rtl="0">
                        <a:spcBef>
                          <a:spcPts val="0"/>
                        </a:spcBef>
                        <a:spcAft>
                          <a:spcPts val="0"/>
                        </a:spcAft>
                        <a:buNone/>
                      </a:pPr>
                      <a:r>
                        <a:rPr lang="en" sz="1150">
                          <a:solidFill>
                            <a:schemeClr val="dk1"/>
                          </a:solidFill>
                          <a:highlight>
                            <a:schemeClr val="lt1"/>
                          </a:highlight>
                          <a:latin typeface="Manrope"/>
                          <a:ea typeface="Manrope"/>
                          <a:cs typeface="Manrope"/>
                          <a:sym typeface="Manrope"/>
                        </a:rPr>
                        <a:t>Cuando comenzamos con las primeras ejecuciones, se dará, que se deberán resolver y ajustar algunas cosas. Esta etapa, generalmente pasará por el área de testeo, para volver a la etapa de desarrollo y solucionar posibles fallos.</a:t>
                      </a:r>
                      <a:endParaRPr>
                        <a:solidFill>
                          <a:schemeClr val="dk1"/>
                        </a:solidFill>
                        <a:latin typeface="Manrope"/>
                        <a:ea typeface="Manrope"/>
                        <a:cs typeface="Manrope"/>
                        <a:sym typeface="Manrope"/>
                      </a:endParaRPr>
                    </a:p>
                    <a:p>
                      <a:pPr marL="0" lvl="0" indent="0" algn="l" rtl="0">
                        <a:spcBef>
                          <a:spcPts val="0"/>
                        </a:spcBef>
                        <a:spcAft>
                          <a:spcPts val="0"/>
                        </a:spcAft>
                        <a:buNone/>
                      </a:pPr>
                      <a:endParaRPr sz="1150">
                        <a:solidFill>
                          <a:schemeClr val="dk1"/>
                        </a:solidFill>
                        <a:highlight>
                          <a:srgbClr val="FFFFFF"/>
                        </a:highlight>
                        <a:latin typeface="Manrope"/>
                        <a:ea typeface="Manrope"/>
                        <a:cs typeface="Manrope"/>
                        <a:sym typeface="Manrope"/>
                      </a:endParaRPr>
                    </a:p>
                  </a:txBody>
                  <a:tcPr marL="63500" marR="63500" marT="63500" marB="63500">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 sz="1150">
                          <a:solidFill>
                            <a:schemeClr val="dk1"/>
                          </a:solidFill>
                          <a:highlight>
                            <a:schemeClr val="lt1"/>
                          </a:highlight>
                          <a:latin typeface="Manrope"/>
                          <a:ea typeface="Manrope"/>
                          <a:cs typeface="Manrope"/>
                          <a:sym typeface="Manrope"/>
                        </a:rPr>
                        <a:t>Luego de ajustar y afinar detalles  que surjan durante la parte del testeo o control de calidad, el proyecto estará listo para ser desplegado y lanzado al usuario final. </a:t>
                      </a:r>
                      <a:endParaRPr sz="1500">
                        <a:solidFill>
                          <a:schemeClr val="dk1"/>
                        </a:solidFill>
                        <a:latin typeface="Manrope"/>
                        <a:ea typeface="Manrope"/>
                        <a:cs typeface="Manrope"/>
                        <a:sym typeface="Manrope"/>
                      </a:endParaRPr>
                    </a:p>
                    <a:p>
                      <a:pPr marL="0" lvl="0" indent="0" algn="l" rtl="0">
                        <a:spcBef>
                          <a:spcPts val="0"/>
                        </a:spcBef>
                        <a:spcAft>
                          <a:spcPts val="0"/>
                        </a:spcAft>
                        <a:buNone/>
                      </a:pPr>
                      <a:endParaRPr sz="1150">
                        <a:solidFill>
                          <a:schemeClr val="dk1"/>
                        </a:solidFill>
                        <a:highlight>
                          <a:srgbClr val="FFFFFF"/>
                        </a:highlight>
                        <a:latin typeface="Manrope"/>
                        <a:ea typeface="Manrope"/>
                        <a:cs typeface="Manrope"/>
                        <a:sym typeface="Manrope"/>
                      </a:endParaRPr>
                    </a:p>
                  </a:txBody>
                  <a:tcPr marL="63500" marR="63500" marT="63500" marB="63500">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 sz="1150">
                          <a:solidFill>
                            <a:schemeClr val="dk1"/>
                          </a:solidFill>
                          <a:highlight>
                            <a:schemeClr val="lt1"/>
                          </a:highlight>
                          <a:latin typeface="Manrope"/>
                          <a:ea typeface="Manrope"/>
                          <a:cs typeface="Manrope"/>
                          <a:sym typeface="Manrope"/>
                        </a:rPr>
                        <a:t>Algo que se debe tener en cuenta, es que el proyecto debe ser capaz de poder mantenerse y modificarse en el tiempo. </a:t>
                      </a:r>
                      <a:endParaRPr sz="1150">
                        <a:solidFill>
                          <a:schemeClr val="dk1"/>
                        </a:solidFill>
                        <a:highlight>
                          <a:schemeClr val="lt1"/>
                        </a:highlight>
                        <a:latin typeface="Manrope"/>
                        <a:ea typeface="Manrope"/>
                        <a:cs typeface="Manrope"/>
                        <a:sym typeface="Manrope"/>
                      </a:endParaRPr>
                    </a:p>
                    <a:p>
                      <a:pPr marL="0" lvl="0" indent="0" algn="l" rtl="0">
                        <a:spcBef>
                          <a:spcPts val="0"/>
                        </a:spcBef>
                        <a:spcAft>
                          <a:spcPts val="0"/>
                        </a:spcAft>
                        <a:buNone/>
                      </a:pPr>
                      <a:r>
                        <a:rPr lang="en" sz="1150">
                          <a:solidFill>
                            <a:schemeClr val="dk1"/>
                          </a:solidFill>
                          <a:highlight>
                            <a:schemeClr val="lt1"/>
                          </a:highlight>
                          <a:latin typeface="Manrope"/>
                          <a:ea typeface="Manrope"/>
                          <a:cs typeface="Manrope"/>
                          <a:sym typeface="Manrope"/>
                        </a:rPr>
                        <a:t>Muchas veces el producto final está bien en principio, pero en determinado momento puede crecer, o migrar a otro sistema, por lo que  éste deber ser escalable y cumplir con lo requerido en un posible futuro.</a:t>
                      </a:r>
                      <a:endParaRPr sz="1150">
                        <a:solidFill>
                          <a:schemeClr val="dk1"/>
                        </a:solidFill>
                        <a:highlight>
                          <a:srgbClr val="FFFFFF"/>
                        </a:highlight>
                        <a:latin typeface="Manrope"/>
                        <a:ea typeface="Manrope"/>
                        <a:cs typeface="Manrope"/>
                        <a:sym typeface="Manrope"/>
                      </a:endParaRPr>
                    </a:p>
                  </a:txBody>
                  <a:tcPr marL="63500" marR="63500" marT="63500" marB="63500">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77" name="Google Shape;177;p22"/>
          <p:cNvSpPr txBox="1"/>
          <p:nvPr/>
        </p:nvSpPr>
        <p:spPr>
          <a:xfrm>
            <a:off x="545775" y="761250"/>
            <a:ext cx="8222100" cy="369300"/>
          </a:xfrm>
          <a:prstGeom prst="rect">
            <a:avLst/>
          </a:prstGeom>
          <a:noFill/>
          <a:ln>
            <a:noFill/>
          </a:ln>
        </p:spPr>
        <p:txBody>
          <a:bodyPr spcFirstLastPara="1" wrap="square" lIns="0" tIns="0" rIns="0" bIns="0" anchor="t" anchorCtr="0">
            <a:spAutoFit/>
          </a:bodyPr>
          <a:lstStyle/>
          <a:p>
            <a:pPr marL="0" lvl="0" indent="0" algn="ctr" rtl="0">
              <a:lnSpc>
                <a:spcPct val="103993"/>
              </a:lnSpc>
              <a:spcBef>
                <a:spcPts val="0"/>
              </a:spcBef>
              <a:spcAft>
                <a:spcPts val="0"/>
              </a:spcAft>
              <a:buNone/>
            </a:pPr>
            <a:r>
              <a:rPr lang="en" sz="2400">
                <a:solidFill>
                  <a:schemeClr val="dk1"/>
                </a:solidFill>
                <a:latin typeface="Manrope SemiBold"/>
                <a:ea typeface="Manrope SemiBold"/>
                <a:cs typeface="Manrope SemiBold"/>
                <a:sym typeface="Manrope SemiBold"/>
              </a:rPr>
              <a:t>Problema resuelto y… listo para ejecutar</a:t>
            </a:r>
            <a:endParaRPr sz="2400">
              <a:latin typeface="Manrope SemiBold"/>
              <a:ea typeface="Manrope SemiBold"/>
              <a:cs typeface="Manrope SemiBold"/>
              <a:sym typeface="Manrope SemiBold"/>
            </a:endParaRPr>
          </a:p>
        </p:txBody>
      </p:sp>
      <p:cxnSp>
        <p:nvCxnSpPr>
          <p:cNvPr id="178" name="Google Shape;178;p22"/>
          <p:cNvCxnSpPr/>
          <p:nvPr/>
        </p:nvCxnSpPr>
        <p:spPr>
          <a:xfrm>
            <a:off x="610850" y="1290043"/>
            <a:ext cx="7941000" cy="0"/>
          </a:xfrm>
          <a:prstGeom prst="straightConnector1">
            <a:avLst/>
          </a:prstGeom>
          <a:noFill/>
          <a:ln w="9525" cap="flat" cmpd="sng">
            <a:solidFill>
              <a:srgbClr val="F06BF7"/>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2"/>
        <p:cNvGrpSpPr/>
        <p:nvPr/>
      </p:nvGrpSpPr>
      <p:grpSpPr>
        <a:xfrm>
          <a:off x="0" y="0"/>
          <a:ext cx="0" cy="0"/>
          <a:chOff x="0" y="0"/>
          <a:chExt cx="0" cy="0"/>
        </a:xfrm>
      </p:grpSpPr>
      <p:sp>
        <p:nvSpPr>
          <p:cNvPr id="183" name="Google Shape;183;p23"/>
          <p:cNvSpPr/>
          <p:nvPr/>
        </p:nvSpPr>
        <p:spPr>
          <a:xfrm>
            <a:off x="1196425" y="2486975"/>
            <a:ext cx="717300" cy="717300"/>
          </a:xfrm>
          <a:prstGeom prst="ellipse">
            <a:avLst/>
          </a:prstGeom>
          <a:solidFill>
            <a:srgbClr val="F06B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4" name="Google Shape;184;p23"/>
          <p:cNvSpPr/>
          <p:nvPr/>
        </p:nvSpPr>
        <p:spPr>
          <a:xfrm rot="-5315135">
            <a:off x="2399075" y="2276578"/>
            <a:ext cx="313699" cy="1068532"/>
          </a:xfrm>
          <a:custGeom>
            <a:avLst/>
            <a:gdLst/>
            <a:ahLst/>
            <a:cxnLst/>
            <a:rect l="l" t="t" r="r" b="b"/>
            <a:pathLst>
              <a:path w="516220" h="2272668" extrusionOk="0">
                <a:moveTo>
                  <a:pt x="0" y="0"/>
                </a:moveTo>
                <a:lnTo>
                  <a:pt x="516220" y="0"/>
                </a:lnTo>
                <a:lnTo>
                  <a:pt x="516220" y="2272668"/>
                </a:lnTo>
                <a:lnTo>
                  <a:pt x="0" y="2272668"/>
                </a:lnTo>
                <a:lnTo>
                  <a:pt x="0" y="0"/>
                </a:lnTo>
                <a:close/>
              </a:path>
            </a:pathLst>
          </a:custGeom>
          <a:blipFill rotWithShape="1">
            <a:blip r:embed="rId4">
              <a:alphaModFix/>
            </a:blip>
            <a:stretch>
              <a:fillRect t="-81047"/>
            </a:stretch>
          </a:blipFill>
          <a:ln>
            <a:noFill/>
          </a:ln>
        </p:spPr>
        <p:txBody>
          <a:bodyPr/>
          <a:lstStyle/>
          <a:p>
            <a:endParaRPr lang="es-AR"/>
          </a:p>
        </p:txBody>
      </p:sp>
      <p:sp>
        <p:nvSpPr>
          <p:cNvPr id="185" name="Google Shape;185;p23"/>
          <p:cNvSpPr txBox="1"/>
          <p:nvPr/>
        </p:nvSpPr>
        <p:spPr>
          <a:xfrm>
            <a:off x="1196425" y="2486975"/>
            <a:ext cx="717300" cy="737446"/>
          </a:xfrm>
          <a:prstGeom prst="rect">
            <a:avLst/>
          </a:prstGeom>
          <a:noFill/>
          <a:ln>
            <a:noFill/>
          </a:ln>
        </p:spPr>
        <p:txBody>
          <a:bodyPr spcFirstLastPara="1" wrap="square" lIns="0" tIns="0" rIns="0" bIns="0" anchor="t" anchorCtr="0">
            <a:spAutoFit/>
          </a:bodyPr>
          <a:lstStyle/>
          <a:p>
            <a:pPr marL="0" marR="0" lvl="1" indent="0" algn="ctr" rtl="0">
              <a:lnSpc>
                <a:spcPct val="133000"/>
              </a:lnSpc>
              <a:spcBef>
                <a:spcPts val="0"/>
              </a:spcBef>
              <a:spcAft>
                <a:spcPts val="0"/>
              </a:spcAft>
              <a:buNone/>
            </a:pPr>
            <a:r>
              <a:rPr lang="en" sz="3603" b="1" i="0" u="none" strike="noStrike" cap="none" dirty="0">
                <a:solidFill>
                  <a:srgbClr val="F1F2F3"/>
                </a:solidFill>
                <a:latin typeface="Manrope"/>
                <a:ea typeface="Manrope"/>
                <a:cs typeface="Manrope"/>
                <a:sym typeface="Manrope"/>
              </a:rPr>
              <a:t>1</a:t>
            </a:r>
            <a:endParaRPr sz="100" b="1" dirty="0">
              <a:latin typeface="Manrope"/>
              <a:ea typeface="Manrope"/>
              <a:cs typeface="Manrope"/>
              <a:sym typeface="Manrope"/>
            </a:endParaRPr>
          </a:p>
        </p:txBody>
      </p:sp>
      <p:sp>
        <p:nvSpPr>
          <p:cNvPr id="186" name="Google Shape;186;p23"/>
          <p:cNvSpPr txBox="1"/>
          <p:nvPr/>
        </p:nvSpPr>
        <p:spPr>
          <a:xfrm>
            <a:off x="1013625" y="1939323"/>
            <a:ext cx="1132500" cy="428400"/>
          </a:xfrm>
          <a:prstGeom prst="rect">
            <a:avLst/>
          </a:prstGeom>
          <a:noFill/>
          <a:ln>
            <a:noFill/>
          </a:ln>
        </p:spPr>
        <p:txBody>
          <a:bodyPr spcFirstLastPara="1" wrap="square" lIns="0" tIns="0" rIns="0" bIns="0" anchor="t" anchorCtr="0">
            <a:spAutoFit/>
          </a:bodyPr>
          <a:lstStyle/>
          <a:p>
            <a:pPr marL="0" marR="0" lvl="1" indent="0" algn="ctr" rtl="0">
              <a:lnSpc>
                <a:spcPct val="153018"/>
              </a:lnSpc>
              <a:spcBef>
                <a:spcPts val="0"/>
              </a:spcBef>
              <a:spcAft>
                <a:spcPts val="0"/>
              </a:spcAft>
              <a:buNone/>
            </a:pPr>
            <a:r>
              <a:rPr lang="en" sz="1100" b="1">
                <a:latin typeface="Manrope"/>
                <a:ea typeface="Manrope"/>
                <a:cs typeface="Manrope"/>
                <a:sym typeface="Manrope"/>
              </a:rPr>
              <a:t>Comprensión del problema</a:t>
            </a:r>
            <a:endParaRPr sz="1100">
              <a:latin typeface="Manrope"/>
              <a:ea typeface="Manrope"/>
              <a:cs typeface="Manrope"/>
              <a:sym typeface="Manrope"/>
            </a:endParaRPr>
          </a:p>
        </p:txBody>
      </p:sp>
      <p:sp>
        <p:nvSpPr>
          <p:cNvPr id="187" name="Google Shape;187;p23"/>
          <p:cNvSpPr/>
          <p:nvPr/>
        </p:nvSpPr>
        <p:spPr>
          <a:xfrm>
            <a:off x="3140350" y="2486975"/>
            <a:ext cx="717300" cy="717300"/>
          </a:xfrm>
          <a:prstGeom prst="ellipse">
            <a:avLst/>
          </a:prstGeom>
          <a:solidFill>
            <a:srgbClr val="F06B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8" name="Google Shape;188;p23"/>
          <p:cNvSpPr txBox="1"/>
          <p:nvPr/>
        </p:nvSpPr>
        <p:spPr>
          <a:xfrm>
            <a:off x="3126333" y="2471810"/>
            <a:ext cx="731318" cy="737446"/>
          </a:xfrm>
          <a:prstGeom prst="rect">
            <a:avLst/>
          </a:prstGeom>
          <a:noFill/>
          <a:ln>
            <a:noFill/>
          </a:ln>
        </p:spPr>
        <p:txBody>
          <a:bodyPr spcFirstLastPara="1" wrap="square" lIns="0" tIns="0" rIns="0" bIns="0" anchor="t" anchorCtr="0">
            <a:spAutoFit/>
          </a:bodyPr>
          <a:lstStyle/>
          <a:p>
            <a:pPr marL="0" marR="0" lvl="1" indent="0" algn="ctr" rtl="0">
              <a:lnSpc>
                <a:spcPct val="133000"/>
              </a:lnSpc>
              <a:spcBef>
                <a:spcPts val="0"/>
              </a:spcBef>
              <a:spcAft>
                <a:spcPts val="0"/>
              </a:spcAft>
              <a:buNone/>
            </a:pPr>
            <a:r>
              <a:rPr lang="en" sz="3603" b="1" dirty="0">
                <a:solidFill>
                  <a:srgbClr val="F1F2F3"/>
                </a:solidFill>
                <a:latin typeface="Manrope"/>
                <a:ea typeface="Manrope"/>
                <a:cs typeface="Manrope"/>
                <a:sym typeface="Manrope"/>
              </a:rPr>
              <a:t>2</a:t>
            </a:r>
            <a:endParaRPr sz="100" b="1" dirty="0">
              <a:latin typeface="Manrope"/>
              <a:ea typeface="Manrope"/>
              <a:cs typeface="Manrope"/>
              <a:sym typeface="Manrope"/>
            </a:endParaRPr>
          </a:p>
        </p:txBody>
      </p:sp>
      <p:sp>
        <p:nvSpPr>
          <p:cNvPr id="189" name="Google Shape;189;p23"/>
          <p:cNvSpPr/>
          <p:nvPr/>
        </p:nvSpPr>
        <p:spPr>
          <a:xfrm>
            <a:off x="5189900" y="2486975"/>
            <a:ext cx="717300" cy="717300"/>
          </a:xfrm>
          <a:prstGeom prst="ellipse">
            <a:avLst/>
          </a:prstGeom>
          <a:solidFill>
            <a:srgbClr val="F06B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0" name="Google Shape;190;p23"/>
          <p:cNvSpPr txBox="1"/>
          <p:nvPr/>
        </p:nvSpPr>
        <p:spPr>
          <a:xfrm>
            <a:off x="5189899" y="2486975"/>
            <a:ext cx="717301" cy="737446"/>
          </a:xfrm>
          <a:prstGeom prst="rect">
            <a:avLst/>
          </a:prstGeom>
          <a:noFill/>
          <a:ln>
            <a:noFill/>
          </a:ln>
        </p:spPr>
        <p:txBody>
          <a:bodyPr spcFirstLastPara="1" wrap="square" lIns="0" tIns="0" rIns="0" bIns="0" anchor="t" anchorCtr="0">
            <a:spAutoFit/>
          </a:bodyPr>
          <a:lstStyle/>
          <a:p>
            <a:pPr marL="0" marR="0" lvl="1" indent="0" algn="ctr" rtl="0">
              <a:lnSpc>
                <a:spcPct val="133000"/>
              </a:lnSpc>
              <a:spcBef>
                <a:spcPts val="0"/>
              </a:spcBef>
              <a:spcAft>
                <a:spcPts val="0"/>
              </a:spcAft>
              <a:buNone/>
            </a:pPr>
            <a:r>
              <a:rPr lang="en" sz="3603" b="1" dirty="0">
                <a:solidFill>
                  <a:srgbClr val="F1F2F3"/>
                </a:solidFill>
                <a:latin typeface="Manrope"/>
                <a:ea typeface="Manrope"/>
                <a:cs typeface="Manrope"/>
                <a:sym typeface="Manrope"/>
              </a:rPr>
              <a:t>3</a:t>
            </a:r>
            <a:endParaRPr sz="100" b="1" dirty="0">
              <a:latin typeface="Manrope"/>
              <a:ea typeface="Manrope"/>
              <a:cs typeface="Manrope"/>
              <a:sym typeface="Manrope"/>
            </a:endParaRPr>
          </a:p>
        </p:txBody>
      </p:sp>
      <p:sp>
        <p:nvSpPr>
          <p:cNvPr id="191" name="Google Shape;191;p23"/>
          <p:cNvSpPr/>
          <p:nvPr/>
        </p:nvSpPr>
        <p:spPr>
          <a:xfrm>
            <a:off x="7181750" y="2479925"/>
            <a:ext cx="717300" cy="717300"/>
          </a:xfrm>
          <a:prstGeom prst="ellipse">
            <a:avLst/>
          </a:prstGeom>
          <a:solidFill>
            <a:srgbClr val="F06B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2" name="Google Shape;192;p23"/>
          <p:cNvSpPr txBox="1"/>
          <p:nvPr/>
        </p:nvSpPr>
        <p:spPr>
          <a:xfrm>
            <a:off x="7181749" y="2471810"/>
            <a:ext cx="717301" cy="737446"/>
          </a:xfrm>
          <a:prstGeom prst="rect">
            <a:avLst/>
          </a:prstGeom>
          <a:noFill/>
          <a:ln>
            <a:noFill/>
          </a:ln>
        </p:spPr>
        <p:txBody>
          <a:bodyPr spcFirstLastPara="1" wrap="square" lIns="0" tIns="0" rIns="0" bIns="0" anchor="t" anchorCtr="0">
            <a:spAutoFit/>
          </a:bodyPr>
          <a:lstStyle/>
          <a:p>
            <a:pPr marL="0" marR="0" lvl="1" indent="0" algn="ctr" rtl="0">
              <a:lnSpc>
                <a:spcPct val="133000"/>
              </a:lnSpc>
              <a:spcBef>
                <a:spcPts val="0"/>
              </a:spcBef>
              <a:spcAft>
                <a:spcPts val="0"/>
              </a:spcAft>
              <a:buNone/>
            </a:pPr>
            <a:r>
              <a:rPr lang="en" sz="3603" b="1" dirty="0">
                <a:solidFill>
                  <a:srgbClr val="F1F2F3"/>
                </a:solidFill>
                <a:latin typeface="Manrope"/>
                <a:ea typeface="Manrope"/>
                <a:cs typeface="Manrope"/>
                <a:sym typeface="Manrope"/>
              </a:rPr>
              <a:t>4</a:t>
            </a:r>
            <a:endParaRPr sz="100" b="1" dirty="0">
              <a:latin typeface="Manrope"/>
              <a:ea typeface="Manrope"/>
              <a:cs typeface="Manrope"/>
              <a:sym typeface="Manrope"/>
            </a:endParaRPr>
          </a:p>
        </p:txBody>
      </p:sp>
      <p:sp>
        <p:nvSpPr>
          <p:cNvPr id="193" name="Google Shape;193;p23"/>
          <p:cNvSpPr txBox="1"/>
          <p:nvPr/>
        </p:nvSpPr>
        <p:spPr>
          <a:xfrm>
            <a:off x="2621200" y="3377625"/>
            <a:ext cx="1755600" cy="931200"/>
          </a:xfrm>
          <a:prstGeom prst="rect">
            <a:avLst/>
          </a:prstGeom>
          <a:noFill/>
          <a:ln>
            <a:noFill/>
          </a:ln>
        </p:spPr>
        <p:txBody>
          <a:bodyPr spcFirstLastPara="1" wrap="square" lIns="0" tIns="0" rIns="0" bIns="0" anchor="t" anchorCtr="0">
            <a:spAutoFit/>
          </a:bodyPr>
          <a:lstStyle/>
          <a:p>
            <a:pPr marL="0" marR="0" lvl="1" indent="0" algn="ctr" rtl="0">
              <a:lnSpc>
                <a:spcPct val="150000"/>
              </a:lnSpc>
              <a:spcBef>
                <a:spcPts val="0"/>
              </a:spcBef>
              <a:spcAft>
                <a:spcPts val="0"/>
              </a:spcAft>
              <a:buNone/>
            </a:pPr>
            <a:r>
              <a:rPr lang="en" sz="1100" b="1">
                <a:latin typeface="Manrope"/>
                <a:ea typeface="Manrope"/>
                <a:cs typeface="Manrope"/>
                <a:sym typeface="Manrope"/>
              </a:rPr>
              <a:t>Desarrollo de algoritmos y presentación de los mismos (pseudocódigo/DF)</a:t>
            </a:r>
            <a:endParaRPr sz="1100">
              <a:latin typeface="Manrope"/>
              <a:ea typeface="Manrope"/>
              <a:cs typeface="Manrope"/>
              <a:sym typeface="Manrope"/>
            </a:endParaRPr>
          </a:p>
        </p:txBody>
      </p:sp>
      <p:sp>
        <p:nvSpPr>
          <p:cNvPr id="194" name="Google Shape;194;p23"/>
          <p:cNvSpPr txBox="1"/>
          <p:nvPr/>
        </p:nvSpPr>
        <p:spPr>
          <a:xfrm>
            <a:off x="4785850" y="1632650"/>
            <a:ext cx="1575000" cy="687600"/>
          </a:xfrm>
          <a:prstGeom prst="rect">
            <a:avLst/>
          </a:prstGeom>
          <a:noFill/>
          <a:ln>
            <a:noFill/>
          </a:ln>
        </p:spPr>
        <p:txBody>
          <a:bodyPr spcFirstLastPara="1" wrap="square" lIns="0" tIns="0" rIns="0" bIns="0" anchor="t" anchorCtr="0">
            <a:spAutoFit/>
          </a:bodyPr>
          <a:lstStyle/>
          <a:p>
            <a:pPr marL="0" marR="0" lvl="1" indent="0" algn="ctr" rtl="0">
              <a:lnSpc>
                <a:spcPct val="153018"/>
              </a:lnSpc>
              <a:spcBef>
                <a:spcPts val="0"/>
              </a:spcBef>
              <a:spcAft>
                <a:spcPts val="0"/>
              </a:spcAft>
              <a:buNone/>
            </a:pPr>
            <a:r>
              <a:rPr lang="en" sz="1100" b="1">
                <a:latin typeface="Manrope"/>
                <a:ea typeface="Manrope"/>
                <a:cs typeface="Manrope"/>
                <a:sym typeface="Manrope"/>
              </a:rPr>
              <a:t>Elección/Traducción al lenguaje de programación a utilizar</a:t>
            </a:r>
            <a:endParaRPr sz="1100">
              <a:latin typeface="Manrope"/>
              <a:ea typeface="Manrope"/>
              <a:cs typeface="Manrope"/>
              <a:sym typeface="Manrope"/>
            </a:endParaRPr>
          </a:p>
        </p:txBody>
      </p:sp>
      <p:sp>
        <p:nvSpPr>
          <p:cNvPr id="195" name="Google Shape;195;p23"/>
          <p:cNvSpPr txBox="1"/>
          <p:nvPr/>
        </p:nvSpPr>
        <p:spPr>
          <a:xfrm>
            <a:off x="6998950" y="3377623"/>
            <a:ext cx="1132500" cy="687600"/>
          </a:xfrm>
          <a:prstGeom prst="rect">
            <a:avLst/>
          </a:prstGeom>
          <a:noFill/>
          <a:ln>
            <a:noFill/>
          </a:ln>
        </p:spPr>
        <p:txBody>
          <a:bodyPr spcFirstLastPara="1" wrap="square" lIns="0" tIns="0" rIns="0" bIns="0" anchor="t" anchorCtr="0">
            <a:spAutoFit/>
          </a:bodyPr>
          <a:lstStyle/>
          <a:p>
            <a:pPr marL="0" marR="0" lvl="1" indent="0" algn="ctr" rtl="0">
              <a:lnSpc>
                <a:spcPct val="153018"/>
              </a:lnSpc>
              <a:spcBef>
                <a:spcPts val="0"/>
              </a:spcBef>
              <a:spcAft>
                <a:spcPts val="0"/>
              </a:spcAft>
              <a:buNone/>
            </a:pPr>
            <a:r>
              <a:rPr lang="en" sz="1100" b="1">
                <a:latin typeface="Manrope"/>
                <a:ea typeface="Manrope"/>
                <a:cs typeface="Manrope"/>
                <a:sym typeface="Manrope"/>
              </a:rPr>
              <a:t>Ejecución, depuración, despliegue</a:t>
            </a:r>
            <a:endParaRPr sz="1100">
              <a:latin typeface="Manrope"/>
              <a:ea typeface="Manrope"/>
              <a:cs typeface="Manrope"/>
              <a:sym typeface="Manrope"/>
            </a:endParaRPr>
          </a:p>
        </p:txBody>
      </p:sp>
      <p:sp>
        <p:nvSpPr>
          <p:cNvPr id="196" name="Google Shape;196;p23"/>
          <p:cNvSpPr/>
          <p:nvPr/>
        </p:nvSpPr>
        <p:spPr>
          <a:xfrm rot="-5315135">
            <a:off x="4383300" y="2299203"/>
            <a:ext cx="313699" cy="1068532"/>
          </a:xfrm>
          <a:custGeom>
            <a:avLst/>
            <a:gdLst/>
            <a:ahLst/>
            <a:cxnLst/>
            <a:rect l="l" t="t" r="r" b="b"/>
            <a:pathLst>
              <a:path w="516220" h="2272668" extrusionOk="0">
                <a:moveTo>
                  <a:pt x="0" y="0"/>
                </a:moveTo>
                <a:lnTo>
                  <a:pt x="516220" y="0"/>
                </a:lnTo>
                <a:lnTo>
                  <a:pt x="516220" y="2272668"/>
                </a:lnTo>
                <a:lnTo>
                  <a:pt x="0" y="2272668"/>
                </a:lnTo>
                <a:lnTo>
                  <a:pt x="0" y="0"/>
                </a:lnTo>
                <a:close/>
              </a:path>
            </a:pathLst>
          </a:custGeom>
          <a:blipFill rotWithShape="1">
            <a:blip r:embed="rId4">
              <a:alphaModFix/>
            </a:blip>
            <a:stretch>
              <a:fillRect t="-81047"/>
            </a:stretch>
          </a:blipFill>
          <a:ln>
            <a:noFill/>
          </a:ln>
        </p:spPr>
        <p:txBody>
          <a:bodyPr/>
          <a:lstStyle/>
          <a:p>
            <a:endParaRPr lang="es-AR"/>
          </a:p>
        </p:txBody>
      </p:sp>
      <p:sp>
        <p:nvSpPr>
          <p:cNvPr id="197" name="Google Shape;197;p23"/>
          <p:cNvSpPr/>
          <p:nvPr/>
        </p:nvSpPr>
        <p:spPr>
          <a:xfrm rot="-5315135">
            <a:off x="6400100" y="2299203"/>
            <a:ext cx="313699" cy="1068532"/>
          </a:xfrm>
          <a:custGeom>
            <a:avLst/>
            <a:gdLst/>
            <a:ahLst/>
            <a:cxnLst/>
            <a:rect l="l" t="t" r="r" b="b"/>
            <a:pathLst>
              <a:path w="516220" h="2272668" extrusionOk="0">
                <a:moveTo>
                  <a:pt x="0" y="0"/>
                </a:moveTo>
                <a:lnTo>
                  <a:pt x="516220" y="0"/>
                </a:lnTo>
                <a:lnTo>
                  <a:pt x="516220" y="2272668"/>
                </a:lnTo>
                <a:lnTo>
                  <a:pt x="0" y="2272668"/>
                </a:lnTo>
                <a:lnTo>
                  <a:pt x="0" y="0"/>
                </a:lnTo>
                <a:close/>
              </a:path>
            </a:pathLst>
          </a:custGeom>
          <a:blipFill rotWithShape="1">
            <a:blip r:embed="rId4">
              <a:alphaModFix/>
            </a:blip>
            <a:stretch>
              <a:fillRect t="-81047"/>
            </a:stretch>
          </a:blipFill>
          <a:ln>
            <a:noFill/>
          </a:ln>
        </p:spPr>
        <p:txBody>
          <a:bodyPr/>
          <a:lstStyle/>
          <a:p>
            <a:endParaRPr lang="es-AR"/>
          </a:p>
        </p:txBody>
      </p:sp>
      <p:sp>
        <p:nvSpPr>
          <p:cNvPr id="198" name="Google Shape;198;p23"/>
          <p:cNvSpPr txBox="1"/>
          <p:nvPr/>
        </p:nvSpPr>
        <p:spPr>
          <a:xfrm>
            <a:off x="545775" y="761250"/>
            <a:ext cx="8222100" cy="369300"/>
          </a:xfrm>
          <a:prstGeom prst="rect">
            <a:avLst/>
          </a:prstGeom>
          <a:noFill/>
          <a:ln>
            <a:noFill/>
          </a:ln>
        </p:spPr>
        <p:txBody>
          <a:bodyPr spcFirstLastPara="1" wrap="square" lIns="0" tIns="0" rIns="0" bIns="0" anchor="t" anchorCtr="0">
            <a:spAutoFit/>
          </a:bodyPr>
          <a:lstStyle/>
          <a:p>
            <a:pPr marL="0" marR="0" lvl="0" indent="0" algn="ctr" rtl="0">
              <a:lnSpc>
                <a:spcPct val="103993"/>
              </a:lnSpc>
              <a:spcBef>
                <a:spcPts val="0"/>
              </a:spcBef>
              <a:spcAft>
                <a:spcPts val="0"/>
              </a:spcAft>
              <a:buNone/>
            </a:pPr>
            <a:r>
              <a:rPr lang="en" sz="2400">
                <a:latin typeface="Manrope SemiBold"/>
                <a:ea typeface="Manrope SemiBold"/>
                <a:cs typeface="Manrope SemiBold"/>
                <a:sym typeface="Manrope SemiBold"/>
              </a:rPr>
              <a:t>Repasando las etapas del proyecto</a:t>
            </a:r>
            <a:endParaRPr sz="2400">
              <a:latin typeface="Manrope SemiBold"/>
              <a:ea typeface="Manrope SemiBold"/>
              <a:cs typeface="Manrope SemiBold"/>
              <a:sym typeface="Manrope SemiBold"/>
            </a:endParaRPr>
          </a:p>
        </p:txBody>
      </p:sp>
      <p:cxnSp>
        <p:nvCxnSpPr>
          <p:cNvPr id="199" name="Google Shape;199;p23"/>
          <p:cNvCxnSpPr/>
          <p:nvPr/>
        </p:nvCxnSpPr>
        <p:spPr>
          <a:xfrm>
            <a:off x="610850" y="1290425"/>
            <a:ext cx="7941000" cy="0"/>
          </a:xfrm>
          <a:prstGeom prst="straightConnector1">
            <a:avLst/>
          </a:prstGeom>
          <a:noFill/>
          <a:ln w="9525" cap="flat" cmpd="sng">
            <a:solidFill>
              <a:srgbClr val="F06BF7"/>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3"/>
        <p:cNvGrpSpPr/>
        <p:nvPr/>
      </p:nvGrpSpPr>
      <p:grpSpPr>
        <a:xfrm>
          <a:off x="0" y="0"/>
          <a:ext cx="0" cy="0"/>
          <a:chOff x="0" y="0"/>
          <a:chExt cx="0" cy="0"/>
        </a:xfrm>
      </p:grpSpPr>
      <p:sp>
        <p:nvSpPr>
          <p:cNvPr id="204" name="Google Shape;204;p24"/>
          <p:cNvSpPr/>
          <p:nvPr/>
        </p:nvSpPr>
        <p:spPr>
          <a:xfrm>
            <a:off x="4160350" y="1159250"/>
            <a:ext cx="624300" cy="612600"/>
          </a:xfrm>
          <a:prstGeom prst="roundRect">
            <a:avLst>
              <a:gd name="adj" fmla="val 16667"/>
            </a:avLst>
          </a:prstGeom>
          <a:solidFill>
            <a:srgbClr val="F06B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5" name="Google Shape;205;p24"/>
          <p:cNvSpPr txBox="1"/>
          <p:nvPr/>
        </p:nvSpPr>
        <p:spPr>
          <a:xfrm>
            <a:off x="4206070" y="1003850"/>
            <a:ext cx="6243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b="1" dirty="0">
                <a:solidFill>
                  <a:schemeClr val="lt1"/>
                </a:solidFill>
                <a:latin typeface="Manrope"/>
                <a:ea typeface="Manrope"/>
                <a:cs typeface="Manrope"/>
                <a:sym typeface="Manrope"/>
              </a:rPr>
              <a:t>3</a:t>
            </a:r>
            <a:endParaRPr sz="4800" b="1" dirty="0">
              <a:solidFill>
                <a:schemeClr val="lt1"/>
              </a:solidFill>
              <a:latin typeface="Manrope"/>
              <a:ea typeface="Manrope"/>
              <a:cs typeface="Manrope"/>
              <a:sym typeface="Manrope"/>
            </a:endParaRPr>
          </a:p>
        </p:txBody>
      </p:sp>
      <p:sp>
        <p:nvSpPr>
          <p:cNvPr id="206" name="Google Shape;206;p24"/>
          <p:cNvSpPr txBox="1"/>
          <p:nvPr/>
        </p:nvSpPr>
        <p:spPr>
          <a:xfrm>
            <a:off x="482950" y="3428075"/>
            <a:ext cx="8223600" cy="1479600"/>
          </a:xfrm>
          <a:prstGeom prst="rect">
            <a:avLst/>
          </a:prstGeom>
          <a:noFill/>
          <a:ln>
            <a:noFill/>
          </a:ln>
        </p:spPr>
        <p:txBody>
          <a:bodyPr spcFirstLastPara="1" wrap="square" lIns="0" tIns="0" rIns="0" bIns="0" anchor="t" anchorCtr="0">
            <a:noAutofit/>
          </a:bodyPr>
          <a:lstStyle/>
          <a:p>
            <a:pPr marL="0" marR="0" lvl="0" indent="0" algn="ctr" rtl="0">
              <a:lnSpc>
                <a:spcPct val="177014"/>
              </a:lnSpc>
              <a:spcBef>
                <a:spcPts val="0"/>
              </a:spcBef>
              <a:spcAft>
                <a:spcPts val="0"/>
              </a:spcAft>
              <a:buNone/>
            </a:pPr>
            <a:r>
              <a:rPr lang="en" sz="1300">
                <a:solidFill>
                  <a:srgbClr val="001E38"/>
                </a:solidFill>
                <a:latin typeface="Manrope"/>
                <a:ea typeface="Manrope"/>
                <a:cs typeface="Manrope"/>
                <a:sym typeface="Manrope"/>
              </a:rPr>
              <a:t>En las siguientes diapositivas veremos un problema simple. Lo comprenderemos y haremos una serie de pasos para abordarlo, resolverlo y llegar a un resultado final.</a:t>
            </a:r>
            <a:endParaRPr sz="1300">
              <a:solidFill>
                <a:srgbClr val="001E38"/>
              </a:solidFill>
              <a:latin typeface="Manrope"/>
              <a:ea typeface="Manrope"/>
              <a:cs typeface="Manrope"/>
              <a:sym typeface="Manrope"/>
            </a:endParaRPr>
          </a:p>
        </p:txBody>
      </p:sp>
      <p:sp>
        <p:nvSpPr>
          <p:cNvPr id="207" name="Google Shape;207;p24"/>
          <p:cNvSpPr txBox="1"/>
          <p:nvPr/>
        </p:nvSpPr>
        <p:spPr>
          <a:xfrm>
            <a:off x="482950" y="1850325"/>
            <a:ext cx="8223600" cy="11598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4400" b="1">
                <a:solidFill>
                  <a:srgbClr val="001E38"/>
                </a:solidFill>
                <a:highlight>
                  <a:srgbClr val="F06BF7"/>
                </a:highlight>
                <a:latin typeface="Manrope"/>
                <a:ea typeface="Manrope"/>
                <a:cs typeface="Manrope"/>
                <a:sym typeface="Manrope"/>
              </a:rPr>
              <a:t>Ejemplo de problemas y cómo abordarlos</a:t>
            </a:r>
            <a:endParaRPr sz="4400" b="1">
              <a:solidFill>
                <a:srgbClr val="001E38"/>
              </a:solidFill>
              <a:highlight>
                <a:srgbClr val="F06BF7"/>
              </a:highlight>
              <a:latin typeface="Manrope"/>
              <a:ea typeface="Manrope"/>
              <a:cs typeface="Manrope"/>
              <a:sym typeface="Manrope"/>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1"/>
        <p:cNvGrpSpPr/>
        <p:nvPr/>
      </p:nvGrpSpPr>
      <p:grpSpPr>
        <a:xfrm>
          <a:off x="0" y="0"/>
          <a:ext cx="0" cy="0"/>
          <a:chOff x="0" y="0"/>
          <a:chExt cx="0" cy="0"/>
        </a:xfrm>
      </p:grpSpPr>
      <p:sp>
        <p:nvSpPr>
          <p:cNvPr id="212" name="Google Shape;212;p25"/>
          <p:cNvSpPr txBox="1"/>
          <p:nvPr/>
        </p:nvSpPr>
        <p:spPr>
          <a:xfrm>
            <a:off x="983725" y="2372325"/>
            <a:ext cx="1543800" cy="23466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 sz="1200" dirty="0">
                <a:latin typeface="Manrope SemiBold"/>
                <a:ea typeface="Manrope SemiBold"/>
                <a:cs typeface="Manrope SemiBold"/>
                <a:sym typeface="Manrope SemiBold"/>
              </a:rPr>
              <a:t>Algoritmo:</a:t>
            </a:r>
            <a:r>
              <a:rPr lang="en" sz="1200" dirty="0">
                <a:latin typeface="Manrope"/>
                <a:ea typeface="Manrope"/>
                <a:cs typeface="Manrope"/>
                <a:sym typeface="Manrope"/>
              </a:rPr>
              <a:t> </a:t>
            </a:r>
            <a:endParaRPr sz="1200" dirty="0">
              <a:latin typeface="Manrope"/>
              <a:ea typeface="Manrope"/>
              <a:cs typeface="Manrope"/>
              <a:sym typeface="Manrope"/>
            </a:endParaRPr>
          </a:p>
          <a:p>
            <a:pPr marL="0" marR="0" lvl="0" indent="0" algn="l" rtl="0">
              <a:lnSpc>
                <a:spcPct val="115000"/>
              </a:lnSpc>
              <a:spcBef>
                <a:spcPts val="0"/>
              </a:spcBef>
              <a:spcAft>
                <a:spcPts val="0"/>
              </a:spcAft>
              <a:buNone/>
            </a:pPr>
            <a:endParaRPr sz="1200" dirty="0">
              <a:latin typeface="Manrope"/>
              <a:ea typeface="Manrope"/>
              <a:cs typeface="Manrope"/>
              <a:sym typeface="Manrope"/>
            </a:endParaRPr>
          </a:p>
          <a:p>
            <a:pPr marL="0" marR="0" lvl="0" indent="0" algn="l" rtl="0">
              <a:lnSpc>
                <a:spcPct val="115000"/>
              </a:lnSpc>
              <a:spcBef>
                <a:spcPts val="0"/>
              </a:spcBef>
              <a:spcAft>
                <a:spcPts val="0"/>
              </a:spcAft>
              <a:buNone/>
            </a:pPr>
            <a:r>
              <a:rPr lang="en" sz="1100" dirty="0">
                <a:latin typeface="Manrope"/>
                <a:ea typeface="Manrope"/>
                <a:cs typeface="Manrope"/>
                <a:sym typeface="Manrope"/>
              </a:rPr>
              <a:t>*Pedir y leer el año de nacimiento de la persona. </a:t>
            </a:r>
            <a:endParaRPr sz="1100" dirty="0">
              <a:latin typeface="Manrope"/>
              <a:ea typeface="Manrope"/>
              <a:cs typeface="Manrope"/>
              <a:sym typeface="Manrope"/>
            </a:endParaRPr>
          </a:p>
          <a:p>
            <a:pPr marL="0" marR="0" lvl="0" indent="0" algn="l" rtl="0">
              <a:lnSpc>
                <a:spcPct val="115000"/>
              </a:lnSpc>
              <a:spcBef>
                <a:spcPts val="0"/>
              </a:spcBef>
              <a:spcAft>
                <a:spcPts val="0"/>
              </a:spcAft>
              <a:buNone/>
            </a:pPr>
            <a:r>
              <a:rPr lang="en" sz="1100" dirty="0">
                <a:latin typeface="Manrope"/>
                <a:ea typeface="Manrope"/>
                <a:cs typeface="Manrope"/>
                <a:sym typeface="Manrope"/>
              </a:rPr>
              <a:t>*Calcular la edad:  Restar el año actual con el año de nacimiento ingresado. </a:t>
            </a:r>
            <a:endParaRPr sz="1100" dirty="0">
              <a:latin typeface="Manrope"/>
              <a:ea typeface="Manrope"/>
              <a:cs typeface="Manrope"/>
              <a:sym typeface="Manrope"/>
            </a:endParaRPr>
          </a:p>
          <a:p>
            <a:pPr marL="0" marR="0" lvl="0" indent="0" algn="l" rtl="0">
              <a:lnSpc>
                <a:spcPct val="115000"/>
              </a:lnSpc>
              <a:spcBef>
                <a:spcPts val="0"/>
              </a:spcBef>
              <a:spcAft>
                <a:spcPts val="0"/>
              </a:spcAft>
              <a:buNone/>
            </a:pPr>
            <a:r>
              <a:rPr lang="en" sz="1100" dirty="0">
                <a:latin typeface="Manrope"/>
                <a:ea typeface="Manrope"/>
                <a:cs typeface="Manrope"/>
                <a:sym typeface="Manrope"/>
              </a:rPr>
              <a:t>*Verificar si la persona es mayor o menor. </a:t>
            </a:r>
            <a:endParaRPr sz="1100" dirty="0">
              <a:latin typeface="Manrope"/>
              <a:ea typeface="Manrope"/>
              <a:cs typeface="Manrope"/>
              <a:sym typeface="Manrope"/>
            </a:endParaRPr>
          </a:p>
          <a:p>
            <a:pPr marL="0" marR="0" lvl="0" indent="0" algn="l" rtl="0">
              <a:lnSpc>
                <a:spcPct val="115000"/>
              </a:lnSpc>
              <a:spcBef>
                <a:spcPts val="0"/>
              </a:spcBef>
              <a:spcAft>
                <a:spcPts val="0"/>
              </a:spcAft>
              <a:buNone/>
            </a:pPr>
            <a:r>
              <a:rPr lang="en" sz="1100" dirty="0">
                <a:latin typeface="Manrope"/>
                <a:ea typeface="Manrope"/>
                <a:cs typeface="Manrope"/>
                <a:sym typeface="Manrope"/>
              </a:rPr>
              <a:t>*Mostrar el resultado.</a:t>
            </a:r>
            <a:endParaRPr sz="1100" dirty="0">
              <a:latin typeface="Manrope"/>
              <a:ea typeface="Manrope"/>
              <a:cs typeface="Manrope"/>
              <a:sym typeface="Manrope"/>
            </a:endParaRPr>
          </a:p>
        </p:txBody>
      </p:sp>
      <p:sp>
        <p:nvSpPr>
          <p:cNvPr id="213" name="Google Shape;213;p25"/>
          <p:cNvSpPr txBox="1"/>
          <p:nvPr/>
        </p:nvSpPr>
        <p:spPr>
          <a:xfrm>
            <a:off x="545775" y="685050"/>
            <a:ext cx="8222100" cy="554100"/>
          </a:xfrm>
          <a:prstGeom prst="rect">
            <a:avLst/>
          </a:prstGeom>
          <a:noFill/>
          <a:ln>
            <a:noFill/>
          </a:ln>
        </p:spPr>
        <p:txBody>
          <a:bodyPr spcFirstLastPara="1" wrap="square" lIns="0" tIns="0" rIns="0" bIns="0" anchor="t" anchorCtr="0">
            <a:spAutoFit/>
          </a:bodyPr>
          <a:lstStyle/>
          <a:p>
            <a:pPr marL="0" lvl="0" indent="0" algn="ctr" rtl="0">
              <a:lnSpc>
                <a:spcPct val="115000"/>
              </a:lnSpc>
              <a:spcBef>
                <a:spcPts val="0"/>
              </a:spcBef>
              <a:spcAft>
                <a:spcPts val="0"/>
              </a:spcAft>
              <a:buNone/>
            </a:pPr>
            <a:r>
              <a:rPr lang="en" sz="2000">
                <a:solidFill>
                  <a:schemeClr val="dk1"/>
                </a:solidFill>
                <a:latin typeface="Manrope SemiBold"/>
                <a:ea typeface="Manrope SemiBold"/>
                <a:cs typeface="Manrope SemiBold"/>
                <a:sym typeface="Manrope SemiBold"/>
              </a:rPr>
              <a:t>Ejemplo de un problema simple:</a:t>
            </a:r>
            <a:endParaRPr sz="2000">
              <a:solidFill>
                <a:schemeClr val="dk1"/>
              </a:solidFill>
              <a:latin typeface="Manrope SemiBold"/>
              <a:ea typeface="Manrope SemiBold"/>
              <a:cs typeface="Manrope SemiBold"/>
              <a:sym typeface="Manrope SemiBold"/>
            </a:endParaRPr>
          </a:p>
          <a:p>
            <a:pPr marL="0" lvl="1" indent="0" algn="ctr" rtl="0">
              <a:lnSpc>
                <a:spcPct val="153018"/>
              </a:lnSpc>
              <a:spcBef>
                <a:spcPts val="0"/>
              </a:spcBef>
              <a:spcAft>
                <a:spcPts val="0"/>
              </a:spcAft>
              <a:buNone/>
            </a:pPr>
            <a:r>
              <a:rPr lang="en" sz="1300" b="1">
                <a:solidFill>
                  <a:srgbClr val="8A9A46"/>
                </a:solidFill>
                <a:latin typeface="Manrope"/>
                <a:ea typeface="Manrope"/>
                <a:cs typeface="Manrope"/>
                <a:sym typeface="Manrope"/>
              </a:rPr>
              <a:t>Problema</a:t>
            </a:r>
            <a:r>
              <a:rPr lang="en" sz="1300" b="1">
                <a:solidFill>
                  <a:schemeClr val="dk1"/>
                </a:solidFill>
                <a:latin typeface="Manrope"/>
                <a:ea typeface="Manrope"/>
                <a:cs typeface="Manrope"/>
                <a:sym typeface="Manrope"/>
              </a:rPr>
              <a:t>: Verificar si una persona es mayor de edad una vez que ingresa su año de nacimiento.</a:t>
            </a:r>
            <a:endParaRPr sz="2800" b="1">
              <a:solidFill>
                <a:schemeClr val="dk1"/>
              </a:solidFill>
              <a:latin typeface="Manrope"/>
              <a:ea typeface="Manrope"/>
              <a:cs typeface="Manrope"/>
              <a:sym typeface="Manrope"/>
            </a:endParaRPr>
          </a:p>
        </p:txBody>
      </p:sp>
      <p:cxnSp>
        <p:nvCxnSpPr>
          <p:cNvPr id="214" name="Google Shape;214;p25"/>
          <p:cNvCxnSpPr/>
          <p:nvPr/>
        </p:nvCxnSpPr>
        <p:spPr>
          <a:xfrm>
            <a:off x="610850" y="1366625"/>
            <a:ext cx="7941000" cy="0"/>
          </a:xfrm>
          <a:prstGeom prst="straightConnector1">
            <a:avLst/>
          </a:prstGeom>
          <a:noFill/>
          <a:ln w="9525" cap="flat" cmpd="sng">
            <a:solidFill>
              <a:srgbClr val="F06BF7"/>
            </a:solidFill>
            <a:prstDash val="solid"/>
            <a:round/>
            <a:headEnd type="none" w="med" len="med"/>
            <a:tailEnd type="none" w="med" len="med"/>
          </a:ln>
        </p:spPr>
      </p:cxnSp>
      <p:sp>
        <p:nvSpPr>
          <p:cNvPr id="215" name="Google Shape;215;p25"/>
          <p:cNvSpPr txBox="1"/>
          <p:nvPr/>
        </p:nvSpPr>
        <p:spPr>
          <a:xfrm>
            <a:off x="610850" y="2299150"/>
            <a:ext cx="525300" cy="400200"/>
          </a:xfrm>
          <a:prstGeom prst="rect">
            <a:avLst/>
          </a:prstGeom>
          <a:noFill/>
          <a:ln>
            <a:noFill/>
          </a:ln>
        </p:spPr>
        <p:txBody>
          <a:bodyPr spcFirstLastPara="1" wrap="square" lIns="91425" tIns="91425" rIns="91425" bIns="91425" anchor="t" anchorCtr="0">
            <a:spAutoFit/>
          </a:bodyPr>
          <a:lstStyle/>
          <a:p>
            <a:pPr marL="0" lvl="0" indent="0" algn="l" rtl="0">
              <a:lnSpc>
                <a:spcPct val="177029"/>
              </a:lnSpc>
              <a:spcBef>
                <a:spcPts val="0"/>
              </a:spcBef>
              <a:spcAft>
                <a:spcPts val="0"/>
              </a:spcAft>
              <a:buNone/>
            </a:pPr>
            <a:r>
              <a:rPr lang="en">
                <a:solidFill>
                  <a:srgbClr val="F06BF7"/>
                </a:solidFill>
              </a:rPr>
              <a:t> ▶</a:t>
            </a:r>
            <a:endParaRPr/>
          </a:p>
        </p:txBody>
      </p:sp>
      <p:sp>
        <p:nvSpPr>
          <p:cNvPr id="216" name="Google Shape;216;p25"/>
          <p:cNvSpPr txBox="1"/>
          <p:nvPr/>
        </p:nvSpPr>
        <p:spPr>
          <a:xfrm>
            <a:off x="6185425" y="2335750"/>
            <a:ext cx="2660700" cy="2493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1200">
                <a:highlight>
                  <a:schemeClr val="lt1"/>
                </a:highlight>
                <a:latin typeface="Manrope SemiBold"/>
                <a:ea typeface="Manrope SemiBold"/>
                <a:cs typeface="Manrope SemiBold"/>
                <a:sym typeface="Manrope SemiBold"/>
              </a:rPr>
              <a:t>Traducción a Python (como lenguaje de programación)</a:t>
            </a:r>
            <a:r>
              <a:rPr lang="en" sz="1200">
                <a:latin typeface="Manrope SemiBold"/>
                <a:ea typeface="Manrope SemiBold"/>
                <a:cs typeface="Manrope SemiBold"/>
                <a:sym typeface="Manrope SemiBold"/>
              </a:rPr>
              <a:t>:</a:t>
            </a:r>
            <a:r>
              <a:rPr lang="en" sz="1200">
                <a:latin typeface="Manrope"/>
                <a:ea typeface="Manrope"/>
                <a:cs typeface="Manrope"/>
                <a:sym typeface="Manrope"/>
              </a:rPr>
              <a:t> </a:t>
            </a:r>
            <a:endParaRPr sz="1200">
              <a:latin typeface="Manrope"/>
              <a:ea typeface="Manrope"/>
              <a:cs typeface="Manrope"/>
              <a:sym typeface="Manrope"/>
            </a:endParaRPr>
          </a:p>
          <a:p>
            <a:pPr marL="0" marR="0" lvl="0" indent="0" algn="l" rtl="0">
              <a:lnSpc>
                <a:spcPct val="100000"/>
              </a:lnSpc>
              <a:spcBef>
                <a:spcPts val="0"/>
              </a:spcBef>
              <a:spcAft>
                <a:spcPts val="0"/>
              </a:spcAft>
              <a:buNone/>
            </a:pPr>
            <a:endParaRPr sz="1200">
              <a:latin typeface="Manrope"/>
              <a:ea typeface="Manrope"/>
              <a:cs typeface="Manrope"/>
              <a:sym typeface="Manrope"/>
            </a:endParaRPr>
          </a:p>
          <a:p>
            <a:pPr marL="0" lvl="0" indent="0" algn="l" rtl="0">
              <a:lnSpc>
                <a:spcPct val="135714"/>
              </a:lnSpc>
              <a:spcBef>
                <a:spcPts val="0"/>
              </a:spcBef>
              <a:spcAft>
                <a:spcPts val="0"/>
              </a:spcAft>
              <a:buClr>
                <a:schemeClr val="dk1"/>
              </a:buClr>
              <a:buSzPts val="1100"/>
              <a:buFont typeface="Arial"/>
              <a:buNone/>
            </a:pPr>
            <a:r>
              <a:rPr lang="en" sz="1200">
                <a:solidFill>
                  <a:srgbClr val="8A9A46"/>
                </a:solidFill>
                <a:latin typeface="Manrope"/>
                <a:ea typeface="Manrope"/>
                <a:cs typeface="Manrope"/>
                <a:sym typeface="Manrope"/>
              </a:rPr>
              <a:t>anio_actual</a:t>
            </a:r>
            <a:r>
              <a:rPr lang="en" sz="1200">
                <a:solidFill>
                  <a:schemeClr val="dk1"/>
                </a:solidFill>
                <a:highlight>
                  <a:schemeClr val="lt1"/>
                </a:highlight>
                <a:latin typeface="Manrope"/>
                <a:ea typeface="Manrope"/>
                <a:cs typeface="Manrope"/>
                <a:sym typeface="Manrope"/>
              </a:rPr>
              <a:t> = 2024</a:t>
            </a:r>
            <a:endParaRPr sz="1200">
              <a:solidFill>
                <a:schemeClr val="dk1"/>
              </a:solidFill>
              <a:highlight>
                <a:schemeClr val="lt1"/>
              </a:highlight>
              <a:latin typeface="Manrope"/>
              <a:ea typeface="Manrope"/>
              <a:cs typeface="Manrope"/>
              <a:sym typeface="Manrope"/>
            </a:endParaRPr>
          </a:p>
          <a:p>
            <a:pPr marL="0" lvl="0" indent="0" algn="l" rtl="0">
              <a:lnSpc>
                <a:spcPct val="135714"/>
              </a:lnSpc>
              <a:spcBef>
                <a:spcPts val="0"/>
              </a:spcBef>
              <a:spcAft>
                <a:spcPts val="0"/>
              </a:spcAft>
              <a:buClr>
                <a:schemeClr val="dk1"/>
              </a:buClr>
              <a:buSzPts val="1100"/>
              <a:buFont typeface="Arial"/>
              <a:buNone/>
            </a:pPr>
            <a:r>
              <a:rPr lang="en" sz="1200">
                <a:solidFill>
                  <a:srgbClr val="8A9A46"/>
                </a:solidFill>
                <a:latin typeface="Manrope"/>
                <a:ea typeface="Manrope"/>
                <a:cs typeface="Manrope"/>
                <a:sym typeface="Manrope"/>
              </a:rPr>
              <a:t>anio_nac</a:t>
            </a:r>
            <a:r>
              <a:rPr lang="en" sz="1200">
                <a:solidFill>
                  <a:schemeClr val="dk1"/>
                </a:solidFill>
                <a:highlight>
                  <a:schemeClr val="lt1"/>
                </a:highlight>
                <a:latin typeface="Manrope"/>
                <a:ea typeface="Manrope"/>
                <a:cs typeface="Manrope"/>
                <a:sym typeface="Manrope"/>
              </a:rPr>
              <a:t>= int(input('Ingrese su año de nacimiento: '))</a:t>
            </a:r>
            <a:endParaRPr sz="1200">
              <a:solidFill>
                <a:schemeClr val="dk1"/>
              </a:solidFill>
              <a:highlight>
                <a:schemeClr val="lt1"/>
              </a:highlight>
              <a:latin typeface="Manrope"/>
              <a:ea typeface="Manrope"/>
              <a:cs typeface="Manrope"/>
              <a:sym typeface="Manrope"/>
            </a:endParaRPr>
          </a:p>
          <a:p>
            <a:pPr marL="0" lvl="0" indent="0" algn="l" rtl="0">
              <a:lnSpc>
                <a:spcPct val="135714"/>
              </a:lnSpc>
              <a:spcBef>
                <a:spcPts val="0"/>
              </a:spcBef>
              <a:spcAft>
                <a:spcPts val="0"/>
              </a:spcAft>
              <a:buClr>
                <a:schemeClr val="dk1"/>
              </a:buClr>
              <a:buSzPts val="1100"/>
              <a:buFont typeface="Arial"/>
              <a:buNone/>
            </a:pPr>
            <a:r>
              <a:rPr lang="en" sz="1200">
                <a:solidFill>
                  <a:srgbClr val="8A9A46"/>
                </a:solidFill>
                <a:latin typeface="Manrope"/>
                <a:ea typeface="Manrope"/>
                <a:cs typeface="Manrope"/>
                <a:sym typeface="Manrope"/>
              </a:rPr>
              <a:t>calculo</a:t>
            </a:r>
            <a:r>
              <a:rPr lang="en" sz="1200">
                <a:solidFill>
                  <a:schemeClr val="dk1"/>
                </a:solidFill>
                <a:latin typeface="Manrope"/>
                <a:ea typeface="Manrope"/>
                <a:cs typeface="Manrope"/>
                <a:sym typeface="Manrope"/>
              </a:rPr>
              <a:t> </a:t>
            </a:r>
            <a:r>
              <a:rPr lang="en" sz="1200">
                <a:solidFill>
                  <a:schemeClr val="dk1"/>
                </a:solidFill>
                <a:highlight>
                  <a:schemeClr val="lt1"/>
                </a:highlight>
                <a:latin typeface="Manrope"/>
                <a:ea typeface="Manrope"/>
                <a:cs typeface="Manrope"/>
                <a:sym typeface="Manrope"/>
              </a:rPr>
              <a:t>= </a:t>
            </a:r>
            <a:r>
              <a:rPr lang="en" sz="1200">
                <a:solidFill>
                  <a:srgbClr val="8A9A46"/>
                </a:solidFill>
                <a:latin typeface="Manrope"/>
                <a:ea typeface="Manrope"/>
                <a:cs typeface="Manrope"/>
                <a:sym typeface="Manrope"/>
              </a:rPr>
              <a:t>anio_actual</a:t>
            </a:r>
            <a:r>
              <a:rPr lang="en" sz="1200">
                <a:solidFill>
                  <a:schemeClr val="dk1"/>
                </a:solidFill>
                <a:highlight>
                  <a:schemeClr val="lt1"/>
                </a:highlight>
                <a:latin typeface="Manrope"/>
                <a:ea typeface="Manrope"/>
                <a:cs typeface="Manrope"/>
                <a:sym typeface="Manrope"/>
              </a:rPr>
              <a:t> - </a:t>
            </a:r>
            <a:r>
              <a:rPr lang="en" sz="1200">
                <a:solidFill>
                  <a:srgbClr val="8A9A46"/>
                </a:solidFill>
                <a:latin typeface="Manrope"/>
                <a:ea typeface="Manrope"/>
                <a:cs typeface="Manrope"/>
                <a:sym typeface="Manrope"/>
              </a:rPr>
              <a:t>anio_nac</a:t>
            </a:r>
            <a:endParaRPr sz="1200">
              <a:solidFill>
                <a:schemeClr val="dk1"/>
              </a:solidFill>
              <a:highlight>
                <a:schemeClr val="lt1"/>
              </a:highlight>
              <a:latin typeface="Manrope"/>
              <a:ea typeface="Manrope"/>
              <a:cs typeface="Manrope"/>
              <a:sym typeface="Manrope"/>
            </a:endParaRPr>
          </a:p>
          <a:p>
            <a:pPr marL="0" lvl="0" indent="0" algn="l" rtl="0">
              <a:lnSpc>
                <a:spcPct val="135714"/>
              </a:lnSpc>
              <a:spcBef>
                <a:spcPts val="0"/>
              </a:spcBef>
              <a:spcAft>
                <a:spcPts val="0"/>
              </a:spcAft>
              <a:buClr>
                <a:schemeClr val="dk1"/>
              </a:buClr>
              <a:buSzPts val="1100"/>
              <a:buFont typeface="Arial"/>
              <a:buNone/>
            </a:pPr>
            <a:r>
              <a:rPr lang="en" sz="1200">
                <a:solidFill>
                  <a:schemeClr val="accent1"/>
                </a:solidFill>
                <a:latin typeface="Manrope"/>
                <a:ea typeface="Manrope"/>
                <a:cs typeface="Manrope"/>
                <a:sym typeface="Manrope"/>
              </a:rPr>
              <a:t>if</a:t>
            </a:r>
            <a:r>
              <a:rPr lang="en" sz="1200">
                <a:solidFill>
                  <a:schemeClr val="dk1"/>
                </a:solidFill>
                <a:highlight>
                  <a:schemeClr val="lt1"/>
                </a:highlight>
                <a:latin typeface="Manrope"/>
                <a:ea typeface="Manrope"/>
                <a:cs typeface="Manrope"/>
                <a:sym typeface="Manrope"/>
              </a:rPr>
              <a:t> </a:t>
            </a:r>
            <a:r>
              <a:rPr lang="en" sz="1200">
                <a:solidFill>
                  <a:srgbClr val="8A9A46"/>
                </a:solidFill>
                <a:latin typeface="Manrope"/>
                <a:ea typeface="Manrope"/>
                <a:cs typeface="Manrope"/>
                <a:sym typeface="Manrope"/>
              </a:rPr>
              <a:t>calculo</a:t>
            </a:r>
            <a:r>
              <a:rPr lang="en" sz="1200">
                <a:solidFill>
                  <a:schemeClr val="dk1"/>
                </a:solidFill>
                <a:latin typeface="Manrope"/>
                <a:ea typeface="Manrope"/>
                <a:cs typeface="Manrope"/>
                <a:sym typeface="Manrope"/>
              </a:rPr>
              <a:t> </a:t>
            </a:r>
            <a:r>
              <a:rPr lang="en" sz="1200">
                <a:solidFill>
                  <a:schemeClr val="dk1"/>
                </a:solidFill>
                <a:highlight>
                  <a:schemeClr val="lt1"/>
                </a:highlight>
                <a:latin typeface="Manrope"/>
                <a:ea typeface="Manrope"/>
                <a:cs typeface="Manrope"/>
                <a:sym typeface="Manrope"/>
              </a:rPr>
              <a:t>&gt;= 18:</a:t>
            </a:r>
            <a:endParaRPr sz="1200">
              <a:solidFill>
                <a:schemeClr val="dk1"/>
              </a:solidFill>
              <a:highlight>
                <a:schemeClr val="lt1"/>
              </a:highlight>
              <a:latin typeface="Manrope"/>
              <a:ea typeface="Manrope"/>
              <a:cs typeface="Manrope"/>
              <a:sym typeface="Manrope"/>
            </a:endParaRPr>
          </a:p>
          <a:p>
            <a:pPr marL="0" lvl="0" indent="0" algn="l" rtl="0">
              <a:lnSpc>
                <a:spcPct val="135714"/>
              </a:lnSpc>
              <a:spcBef>
                <a:spcPts val="0"/>
              </a:spcBef>
              <a:spcAft>
                <a:spcPts val="0"/>
              </a:spcAft>
              <a:buClr>
                <a:schemeClr val="dk1"/>
              </a:buClr>
              <a:buSzPts val="1100"/>
              <a:buFont typeface="Arial"/>
              <a:buNone/>
            </a:pPr>
            <a:r>
              <a:rPr lang="en" sz="1200">
                <a:solidFill>
                  <a:schemeClr val="dk1"/>
                </a:solidFill>
                <a:highlight>
                  <a:schemeClr val="lt1"/>
                </a:highlight>
                <a:latin typeface="Manrope"/>
                <a:ea typeface="Manrope"/>
                <a:cs typeface="Manrope"/>
                <a:sym typeface="Manrope"/>
              </a:rPr>
              <a:t>    </a:t>
            </a:r>
            <a:r>
              <a:rPr lang="en" sz="1200">
                <a:solidFill>
                  <a:schemeClr val="accent1"/>
                </a:solidFill>
                <a:latin typeface="Manrope"/>
                <a:ea typeface="Manrope"/>
                <a:cs typeface="Manrope"/>
                <a:sym typeface="Manrope"/>
              </a:rPr>
              <a:t>print</a:t>
            </a:r>
            <a:r>
              <a:rPr lang="en" sz="1200">
                <a:solidFill>
                  <a:schemeClr val="dk1"/>
                </a:solidFill>
                <a:highlight>
                  <a:schemeClr val="lt1"/>
                </a:highlight>
                <a:latin typeface="Manrope"/>
                <a:ea typeface="Manrope"/>
                <a:cs typeface="Manrope"/>
                <a:sym typeface="Manrope"/>
              </a:rPr>
              <a:t>('Usted es mayor de edad.')</a:t>
            </a:r>
            <a:endParaRPr sz="1200">
              <a:solidFill>
                <a:schemeClr val="dk1"/>
              </a:solidFill>
              <a:highlight>
                <a:schemeClr val="lt1"/>
              </a:highlight>
              <a:latin typeface="Manrope"/>
              <a:ea typeface="Manrope"/>
              <a:cs typeface="Manrope"/>
              <a:sym typeface="Manrope"/>
            </a:endParaRPr>
          </a:p>
          <a:p>
            <a:pPr marL="0" lvl="0" indent="0" algn="l" rtl="0">
              <a:lnSpc>
                <a:spcPct val="135714"/>
              </a:lnSpc>
              <a:spcBef>
                <a:spcPts val="0"/>
              </a:spcBef>
              <a:spcAft>
                <a:spcPts val="0"/>
              </a:spcAft>
              <a:buClr>
                <a:schemeClr val="dk1"/>
              </a:buClr>
              <a:buSzPts val="1100"/>
              <a:buFont typeface="Arial"/>
              <a:buNone/>
            </a:pPr>
            <a:r>
              <a:rPr lang="en" sz="1200">
                <a:solidFill>
                  <a:schemeClr val="accent1"/>
                </a:solidFill>
                <a:latin typeface="Manrope"/>
                <a:ea typeface="Manrope"/>
                <a:cs typeface="Manrope"/>
                <a:sym typeface="Manrope"/>
              </a:rPr>
              <a:t>else</a:t>
            </a:r>
            <a:r>
              <a:rPr lang="en" sz="1200">
                <a:solidFill>
                  <a:schemeClr val="dk1"/>
                </a:solidFill>
                <a:highlight>
                  <a:schemeClr val="lt1"/>
                </a:highlight>
                <a:latin typeface="Manrope"/>
                <a:ea typeface="Manrope"/>
                <a:cs typeface="Manrope"/>
                <a:sym typeface="Manrope"/>
              </a:rPr>
              <a:t>:</a:t>
            </a:r>
            <a:endParaRPr sz="1200">
              <a:solidFill>
                <a:schemeClr val="dk1"/>
              </a:solidFill>
              <a:highlight>
                <a:schemeClr val="lt1"/>
              </a:highlight>
              <a:latin typeface="Manrope"/>
              <a:ea typeface="Manrope"/>
              <a:cs typeface="Manrope"/>
              <a:sym typeface="Manrope"/>
            </a:endParaRPr>
          </a:p>
          <a:p>
            <a:pPr marL="0" lvl="0" indent="0" algn="l" rtl="0">
              <a:lnSpc>
                <a:spcPct val="135714"/>
              </a:lnSpc>
              <a:spcBef>
                <a:spcPts val="0"/>
              </a:spcBef>
              <a:spcAft>
                <a:spcPts val="0"/>
              </a:spcAft>
              <a:buSzPts val="1100"/>
              <a:buNone/>
            </a:pPr>
            <a:r>
              <a:rPr lang="en" sz="1200">
                <a:solidFill>
                  <a:schemeClr val="dk1"/>
                </a:solidFill>
                <a:highlight>
                  <a:schemeClr val="lt1"/>
                </a:highlight>
                <a:latin typeface="Manrope"/>
                <a:ea typeface="Manrope"/>
                <a:cs typeface="Manrope"/>
                <a:sym typeface="Manrope"/>
              </a:rPr>
              <a:t>    </a:t>
            </a:r>
            <a:r>
              <a:rPr lang="en" sz="1200">
                <a:solidFill>
                  <a:schemeClr val="accent1"/>
                </a:solidFill>
                <a:latin typeface="Manrope"/>
                <a:ea typeface="Manrope"/>
                <a:cs typeface="Manrope"/>
                <a:sym typeface="Manrope"/>
              </a:rPr>
              <a:t>print</a:t>
            </a:r>
            <a:r>
              <a:rPr lang="en" sz="1200">
                <a:solidFill>
                  <a:schemeClr val="dk1"/>
                </a:solidFill>
                <a:highlight>
                  <a:schemeClr val="lt1"/>
                </a:highlight>
                <a:latin typeface="Manrope"/>
                <a:ea typeface="Manrope"/>
                <a:cs typeface="Manrope"/>
                <a:sym typeface="Manrope"/>
              </a:rPr>
              <a:t>('Usted es menor de edad.')</a:t>
            </a:r>
            <a:endParaRPr sz="1200">
              <a:solidFill>
                <a:schemeClr val="dk1"/>
              </a:solidFill>
              <a:highlight>
                <a:schemeClr val="lt1"/>
              </a:highlight>
              <a:latin typeface="Manrope"/>
              <a:ea typeface="Manrope"/>
              <a:cs typeface="Manrope"/>
              <a:sym typeface="Manrope"/>
            </a:endParaRPr>
          </a:p>
        </p:txBody>
      </p:sp>
      <p:sp>
        <p:nvSpPr>
          <p:cNvPr id="217" name="Google Shape;217;p25"/>
          <p:cNvSpPr txBox="1"/>
          <p:nvPr/>
        </p:nvSpPr>
        <p:spPr>
          <a:xfrm>
            <a:off x="5812550" y="2223000"/>
            <a:ext cx="525300" cy="400200"/>
          </a:xfrm>
          <a:prstGeom prst="rect">
            <a:avLst/>
          </a:prstGeom>
          <a:noFill/>
          <a:ln>
            <a:noFill/>
          </a:ln>
        </p:spPr>
        <p:txBody>
          <a:bodyPr spcFirstLastPara="1" wrap="square" lIns="91425" tIns="91425" rIns="91425" bIns="91425" anchor="t" anchorCtr="0">
            <a:spAutoFit/>
          </a:bodyPr>
          <a:lstStyle/>
          <a:p>
            <a:pPr marL="0" lvl="0" indent="0" algn="l" rtl="0">
              <a:lnSpc>
                <a:spcPct val="177029"/>
              </a:lnSpc>
              <a:spcBef>
                <a:spcPts val="0"/>
              </a:spcBef>
              <a:spcAft>
                <a:spcPts val="0"/>
              </a:spcAft>
              <a:buNone/>
            </a:pPr>
            <a:r>
              <a:rPr lang="en">
                <a:solidFill>
                  <a:srgbClr val="F06BF7"/>
                </a:solidFill>
              </a:rPr>
              <a:t> ▶</a:t>
            </a:r>
            <a:endParaRPr/>
          </a:p>
        </p:txBody>
      </p:sp>
      <p:sp>
        <p:nvSpPr>
          <p:cNvPr id="218" name="Google Shape;218;p25"/>
          <p:cNvSpPr txBox="1"/>
          <p:nvPr/>
        </p:nvSpPr>
        <p:spPr>
          <a:xfrm>
            <a:off x="2972575" y="2359400"/>
            <a:ext cx="3045600" cy="2586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1200">
                <a:highlight>
                  <a:schemeClr val="lt1"/>
                </a:highlight>
                <a:latin typeface="Manrope SemiBold"/>
                <a:ea typeface="Manrope SemiBold"/>
                <a:cs typeface="Manrope SemiBold"/>
                <a:sym typeface="Manrope SemiBold"/>
              </a:rPr>
              <a:t>Presentación en Pseudocódigo</a:t>
            </a:r>
            <a:r>
              <a:rPr lang="en" sz="1200">
                <a:latin typeface="Manrope SemiBold"/>
                <a:ea typeface="Manrope SemiBold"/>
                <a:cs typeface="Manrope SemiBold"/>
                <a:sym typeface="Manrope SemiBold"/>
              </a:rPr>
              <a:t>:</a:t>
            </a:r>
            <a:endParaRPr sz="1200">
              <a:latin typeface="Manrope SemiBold"/>
              <a:ea typeface="Manrope SemiBold"/>
              <a:cs typeface="Manrope SemiBold"/>
              <a:sym typeface="Manrope SemiBold"/>
            </a:endParaRPr>
          </a:p>
          <a:p>
            <a:pPr marL="0" marR="0" lvl="0" indent="0" algn="l" rtl="0">
              <a:lnSpc>
                <a:spcPct val="100000"/>
              </a:lnSpc>
              <a:spcBef>
                <a:spcPts val="0"/>
              </a:spcBef>
              <a:spcAft>
                <a:spcPts val="0"/>
              </a:spcAft>
              <a:buNone/>
            </a:pPr>
            <a:r>
              <a:rPr lang="en" sz="1200">
                <a:latin typeface="Manrope"/>
                <a:ea typeface="Manrope"/>
                <a:cs typeface="Manrope"/>
                <a:sym typeface="Manrope"/>
              </a:rPr>
              <a:t> </a:t>
            </a:r>
            <a:endParaRPr sz="1200">
              <a:latin typeface="Manrope"/>
              <a:ea typeface="Manrope"/>
              <a:cs typeface="Manrope"/>
              <a:sym typeface="Manrope"/>
            </a:endParaRPr>
          </a:p>
          <a:p>
            <a:pPr marL="0" marR="0" lvl="0" indent="0" algn="l" rtl="0">
              <a:lnSpc>
                <a:spcPct val="100000"/>
              </a:lnSpc>
              <a:spcBef>
                <a:spcPts val="0"/>
              </a:spcBef>
              <a:spcAft>
                <a:spcPts val="0"/>
              </a:spcAft>
              <a:buNone/>
            </a:pPr>
            <a:r>
              <a:rPr lang="en" sz="800">
                <a:solidFill>
                  <a:schemeClr val="accent1"/>
                </a:solidFill>
                <a:latin typeface="Manrope"/>
                <a:ea typeface="Manrope"/>
                <a:cs typeface="Manrope"/>
                <a:sym typeface="Manrope"/>
              </a:rPr>
              <a:t>Algoritmo</a:t>
            </a:r>
            <a:r>
              <a:rPr lang="en" sz="800">
                <a:latin typeface="Manrope"/>
                <a:ea typeface="Manrope"/>
                <a:cs typeface="Manrope"/>
                <a:sym typeface="Manrope"/>
              </a:rPr>
              <a:t> calcular_edad</a:t>
            </a:r>
            <a:endParaRPr sz="800">
              <a:latin typeface="Manrope"/>
              <a:ea typeface="Manrope"/>
              <a:cs typeface="Manrope"/>
              <a:sym typeface="Manrope"/>
            </a:endParaRPr>
          </a:p>
          <a:p>
            <a:pPr marL="0" marR="0" lvl="0" indent="0" algn="l" rtl="0">
              <a:lnSpc>
                <a:spcPct val="100000"/>
              </a:lnSpc>
              <a:spcBef>
                <a:spcPts val="0"/>
              </a:spcBef>
              <a:spcAft>
                <a:spcPts val="0"/>
              </a:spcAft>
              <a:buNone/>
            </a:pPr>
            <a:endParaRPr sz="800">
              <a:latin typeface="Manrope"/>
              <a:ea typeface="Manrope"/>
              <a:cs typeface="Manrope"/>
              <a:sym typeface="Manrope"/>
            </a:endParaRPr>
          </a:p>
          <a:p>
            <a:pPr marL="0" marR="0" lvl="0" indent="0" algn="l" rtl="0">
              <a:lnSpc>
                <a:spcPct val="100000"/>
              </a:lnSpc>
              <a:spcBef>
                <a:spcPts val="0"/>
              </a:spcBef>
              <a:spcAft>
                <a:spcPts val="0"/>
              </a:spcAft>
              <a:buNone/>
            </a:pPr>
            <a:r>
              <a:rPr lang="en" sz="800">
                <a:solidFill>
                  <a:schemeClr val="accent1"/>
                </a:solidFill>
                <a:latin typeface="Manrope"/>
                <a:ea typeface="Manrope"/>
                <a:cs typeface="Manrope"/>
                <a:sym typeface="Manrope"/>
              </a:rPr>
              <a:t>Definir </a:t>
            </a:r>
            <a:r>
              <a:rPr lang="en" sz="800">
                <a:solidFill>
                  <a:srgbClr val="8A9A46"/>
                </a:solidFill>
                <a:latin typeface="Manrope"/>
                <a:ea typeface="Manrope"/>
                <a:cs typeface="Manrope"/>
                <a:sym typeface="Manrope"/>
              </a:rPr>
              <a:t>anio_actual, anio_nac, calculo</a:t>
            </a:r>
            <a:r>
              <a:rPr lang="en" sz="800">
                <a:latin typeface="Manrope"/>
                <a:ea typeface="Manrope"/>
                <a:cs typeface="Manrope"/>
                <a:sym typeface="Manrope"/>
              </a:rPr>
              <a:t> </a:t>
            </a:r>
            <a:r>
              <a:rPr lang="en" sz="800">
                <a:solidFill>
                  <a:schemeClr val="accent1"/>
                </a:solidFill>
                <a:latin typeface="Manrope"/>
                <a:ea typeface="Manrope"/>
                <a:cs typeface="Manrope"/>
                <a:sym typeface="Manrope"/>
              </a:rPr>
              <a:t>Como Entero</a:t>
            </a:r>
            <a:endParaRPr sz="800">
              <a:solidFill>
                <a:schemeClr val="accent1"/>
              </a:solidFill>
              <a:latin typeface="Manrope"/>
              <a:ea typeface="Manrope"/>
              <a:cs typeface="Manrope"/>
              <a:sym typeface="Manrope"/>
            </a:endParaRPr>
          </a:p>
          <a:p>
            <a:pPr marL="0" lvl="0" indent="0" algn="l" rtl="0">
              <a:spcBef>
                <a:spcPts val="0"/>
              </a:spcBef>
              <a:spcAft>
                <a:spcPts val="0"/>
              </a:spcAft>
              <a:buClr>
                <a:schemeClr val="dk1"/>
              </a:buClr>
              <a:buSzPts val="1100"/>
              <a:buFont typeface="Arial"/>
              <a:buNone/>
            </a:pPr>
            <a:r>
              <a:rPr lang="en" sz="800">
                <a:latin typeface="Manrope"/>
                <a:ea typeface="Manrope"/>
                <a:cs typeface="Manrope"/>
                <a:sym typeface="Manrope"/>
              </a:rPr>
              <a:t>	</a:t>
            </a:r>
            <a:endParaRPr sz="800">
              <a:latin typeface="Manrope"/>
              <a:ea typeface="Manrope"/>
              <a:cs typeface="Manrope"/>
              <a:sym typeface="Manrope"/>
            </a:endParaRPr>
          </a:p>
          <a:p>
            <a:pPr marL="0" lvl="0" indent="0" algn="l" rtl="0">
              <a:spcBef>
                <a:spcPts val="0"/>
              </a:spcBef>
              <a:spcAft>
                <a:spcPts val="0"/>
              </a:spcAft>
              <a:buClr>
                <a:schemeClr val="dk1"/>
              </a:buClr>
              <a:buSzPts val="1100"/>
              <a:buFont typeface="Arial"/>
              <a:buNone/>
            </a:pPr>
            <a:r>
              <a:rPr lang="en" sz="800">
                <a:solidFill>
                  <a:srgbClr val="8A9A46"/>
                </a:solidFill>
                <a:latin typeface="Manrope"/>
                <a:ea typeface="Manrope"/>
                <a:cs typeface="Manrope"/>
                <a:sym typeface="Manrope"/>
              </a:rPr>
              <a:t>anio_actual</a:t>
            </a:r>
            <a:r>
              <a:rPr lang="en" sz="800">
                <a:latin typeface="Manrope"/>
                <a:ea typeface="Manrope"/>
                <a:cs typeface="Manrope"/>
                <a:sym typeface="Manrope"/>
              </a:rPr>
              <a:t> = 2024</a:t>
            </a:r>
            <a:endParaRPr sz="800">
              <a:latin typeface="Manrope"/>
              <a:ea typeface="Manrope"/>
              <a:cs typeface="Manrope"/>
              <a:sym typeface="Manrope"/>
            </a:endParaRPr>
          </a:p>
          <a:p>
            <a:pPr marL="0" marR="0" lvl="0" indent="0" algn="l" rtl="0">
              <a:lnSpc>
                <a:spcPct val="100000"/>
              </a:lnSpc>
              <a:spcBef>
                <a:spcPts val="0"/>
              </a:spcBef>
              <a:spcAft>
                <a:spcPts val="0"/>
              </a:spcAft>
              <a:buNone/>
            </a:pPr>
            <a:endParaRPr sz="800">
              <a:latin typeface="Manrope"/>
              <a:ea typeface="Manrope"/>
              <a:cs typeface="Manrope"/>
              <a:sym typeface="Manrope"/>
            </a:endParaRPr>
          </a:p>
          <a:p>
            <a:pPr marL="0" marR="0" lvl="0" indent="0" algn="l" rtl="0">
              <a:lnSpc>
                <a:spcPct val="100000"/>
              </a:lnSpc>
              <a:spcBef>
                <a:spcPts val="0"/>
              </a:spcBef>
              <a:spcAft>
                <a:spcPts val="0"/>
              </a:spcAft>
              <a:buNone/>
            </a:pPr>
            <a:r>
              <a:rPr lang="en" sz="800">
                <a:solidFill>
                  <a:schemeClr val="accent1"/>
                </a:solidFill>
                <a:latin typeface="Manrope"/>
                <a:ea typeface="Manrope"/>
                <a:cs typeface="Manrope"/>
                <a:sym typeface="Manrope"/>
              </a:rPr>
              <a:t>Imprimir </a:t>
            </a:r>
            <a:r>
              <a:rPr lang="en" sz="800">
                <a:latin typeface="Manrope"/>
                <a:ea typeface="Manrope"/>
                <a:cs typeface="Manrope"/>
                <a:sym typeface="Manrope"/>
              </a:rPr>
              <a:t>‘Ingrese su año de nacimiento: ’</a:t>
            </a:r>
            <a:endParaRPr sz="800">
              <a:latin typeface="Manrope"/>
              <a:ea typeface="Manrope"/>
              <a:cs typeface="Manrope"/>
              <a:sym typeface="Manrope"/>
            </a:endParaRPr>
          </a:p>
          <a:p>
            <a:pPr marL="0" marR="0" lvl="0" indent="0" algn="l" rtl="0">
              <a:lnSpc>
                <a:spcPct val="100000"/>
              </a:lnSpc>
              <a:spcBef>
                <a:spcPts val="0"/>
              </a:spcBef>
              <a:spcAft>
                <a:spcPts val="0"/>
              </a:spcAft>
              <a:buNone/>
            </a:pPr>
            <a:r>
              <a:rPr lang="en" sz="800">
                <a:solidFill>
                  <a:schemeClr val="accent1"/>
                </a:solidFill>
                <a:latin typeface="Manrope"/>
                <a:ea typeface="Manrope"/>
                <a:cs typeface="Manrope"/>
                <a:sym typeface="Manrope"/>
              </a:rPr>
              <a:t>Leer </a:t>
            </a:r>
            <a:r>
              <a:rPr lang="en" sz="800">
                <a:solidFill>
                  <a:srgbClr val="8A9A46"/>
                </a:solidFill>
                <a:latin typeface="Manrope"/>
                <a:ea typeface="Manrope"/>
                <a:cs typeface="Manrope"/>
                <a:sym typeface="Manrope"/>
              </a:rPr>
              <a:t>anio_nac</a:t>
            </a:r>
            <a:endParaRPr sz="800">
              <a:solidFill>
                <a:srgbClr val="8A9A46"/>
              </a:solidFill>
              <a:latin typeface="Manrope"/>
              <a:ea typeface="Manrope"/>
              <a:cs typeface="Manrope"/>
              <a:sym typeface="Manrope"/>
            </a:endParaRPr>
          </a:p>
          <a:p>
            <a:pPr marL="0" marR="0" lvl="0" indent="0" algn="l" rtl="0">
              <a:lnSpc>
                <a:spcPct val="100000"/>
              </a:lnSpc>
              <a:spcBef>
                <a:spcPts val="0"/>
              </a:spcBef>
              <a:spcAft>
                <a:spcPts val="0"/>
              </a:spcAft>
              <a:buNone/>
            </a:pPr>
            <a:endParaRPr sz="800">
              <a:solidFill>
                <a:srgbClr val="8A9A46"/>
              </a:solidFill>
              <a:latin typeface="Manrope"/>
              <a:ea typeface="Manrope"/>
              <a:cs typeface="Manrope"/>
              <a:sym typeface="Manrope"/>
            </a:endParaRPr>
          </a:p>
          <a:p>
            <a:pPr marL="0" marR="0" lvl="0" indent="0" algn="l" rtl="0">
              <a:lnSpc>
                <a:spcPct val="100000"/>
              </a:lnSpc>
              <a:spcBef>
                <a:spcPts val="0"/>
              </a:spcBef>
              <a:spcAft>
                <a:spcPts val="0"/>
              </a:spcAft>
              <a:buNone/>
            </a:pPr>
            <a:r>
              <a:rPr lang="en" sz="800">
                <a:solidFill>
                  <a:srgbClr val="8A9A46"/>
                </a:solidFill>
                <a:latin typeface="Manrope"/>
                <a:ea typeface="Manrope"/>
                <a:cs typeface="Manrope"/>
                <a:sym typeface="Manrope"/>
              </a:rPr>
              <a:t>calculo </a:t>
            </a:r>
            <a:r>
              <a:rPr lang="en" sz="800">
                <a:latin typeface="Manrope"/>
                <a:ea typeface="Manrope"/>
                <a:cs typeface="Manrope"/>
                <a:sym typeface="Manrope"/>
              </a:rPr>
              <a:t>= </a:t>
            </a:r>
            <a:r>
              <a:rPr lang="en" sz="800">
                <a:solidFill>
                  <a:srgbClr val="8A9A46"/>
                </a:solidFill>
                <a:latin typeface="Manrope"/>
                <a:ea typeface="Manrope"/>
                <a:cs typeface="Manrope"/>
                <a:sym typeface="Manrope"/>
              </a:rPr>
              <a:t>anio_actual</a:t>
            </a:r>
            <a:r>
              <a:rPr lang="en" sz="800">
                <a:latin typeface="Manrope"/>
                <a:ea typeface="Manrope"/>
                <a:cs typeface="Manrope"/>
                <a:sym typeface="Manrope"/>
              </a:rPr>
              <a:t> - </a:t>
            </a:r>
            <a:r>
              <a:rPr lang="en" sz="800">
                <a:solidFill>
                  <a:srgbClr val="8A9A46"/>
                </a:solidFill>
                <a:latin typeface="Manrope"/>
                <a:ea typeface="Manrope"/>
                <a:cs typeface="Manrope"/>
                <a:sym typeface="Manrope"/>
              </a:rPr>
              <a:t>anio_nac</a:t>
            </a:r>
            <a:endParaRPr sz="800">
              <a:solidFill>
                <a:srgbClr val="8A9A46"/>
              </a:solidFill>
              <a:latin typeface="Manrope"/>
              <a:ea typeface="Manrope"/>
              <a:cs typeface="Manrope"/>
              <a:sym typeface="Manrope"/>
            </a:endParaRPr>
          </a:p>
          <a:p>
            <a:pPr marL="0" marR="0" lvl="0" indent="0" algn="l" rtl="0">
              <a:lnSpc>
                <a:spcPct val="100000"/>
              </a:lnSpc>
              <a:spcBef>
                <a:spcPts val="0"/>
              </a:spcBef>
              <a:spcAft>
                <a:spcPts val="0"/>
              </a:spcAft>
              <a:buNone/>
            </a:pPr>
            <a:endParaRPr sz="800">
              <a:solidFill>
                <a:srgbClr val="8A9A46"/>
              </a:solidFill>
              <a:latin typeface="Manrope"/>
              <a:ea typeface="Manrope"/>
              <a:cs typeface="Manrope"/>
              <a:sym typeface="Manrope"/>
            </a:endParaRPr>
          </a:p>
          <a:p>
            <a:pPr marL="0" marR="0" lvl="0" indent="0" algn="l" rtl="0">
              <a:lnSpc>
                <a:spcPct val="100000"/>
              </a:lnSpc>
              <a:spcBef>
                <a:spcPts val="0"/>
              </a:spcBef>
              <a:spcAft>
                <a:spcPts val="0"/>
              </a:spcAft>
              <a:buNone/>
            </a:pPr>
            <a:r>
              <a:rPr lang="en" sz="800">
                <a:solidFill>
                  <a:schemeClr val="accent1"/>
                </a:solidFill>
                <a:latin typeface="Manrope"/>
                <a:ea typeface="Manrope"/>
                <a:cs typeface="Manrope"/>
                <a:sym typeface="Manrope"/>
              </a:rPr>
              <a:t>Si</a:t>
            </a:r>
            <a:r>
              <a:rPr lang="en" sz="800">
                <a:solidFill>
                  <a:srgbClr val="8A9A46"/>
                </a:solidFill>
                <a:latin typeface="Manrope"/>
                <a:ea typeface="Manrope"/>
                <a:cs typeface="Manrope"/>
                <a:sym typeface="Manrope"/>
              </a:rPr>
              <a:t> calculo &gt;= 18 </a:t>
            </a:r>
            <a:r>
              <a:rPr lang="en" sz="800">
                <a:solidFill>
                  <a:schemeClr val="accent1"/>
                </a:solidFill>
                <a:latin typeface="Manrope"/>
                <a:ea typeface="Manrope"/>
                <a:cs typeface="Manrope"/>
                <a:sym typeface="Manrope"/>
              </a:rPr>
              <a:t>Entonces</a:t>
            </a:r>
            <a:endParaRPr sz="800">
              <a:solidFill>
                <a:schemeClr val="accent1"/>
              </a:solidFill>
              <a:latin typeface="Manrope"/>
              <a:ea typeface="Manrope"/>
              <a:cs typeface="Manrope"/>
              <a:sym typeface="Manrope"/>
            </a:endParaRPr>
          </a:p>
          <a:p>
            <a:pPr marL="0" marR="0" lvl="0" indent="457200" algn="l" rtl="0">
              <a:lnSpc>
                <a:spcPct val="100000"/>
              </a:lnSpc>
              <a:spcBef>
                <a:spcPts val="0"/>
              </a:spcBef>
              <a:spcAft>
                <a:spcPts val="0"/>
              </a:spcAft>
              <a:buNone/>
            </a:pPr>
            <a:r>
              <a:rPr lang="en" sz="800">
                <a:solidFill>
                  <a:schemeClr val="accent1"/>
                </a:solidFill>
                <a:latin typeface="Manrope"/>
                <a:ea typeface="Manrope"/>
                <a:cs typeface="Manrope"/>
                <a:sym typeface="Manrope"/>
              </a:rPr>
              <a:t>Escribir </a:t>
            </a:r>
            <a:r>
              <a:rPr lang="en" sz="800">
                <a:latin typeface="Manrope"/>
                <a:ea typeface="Manrope"/>
                <a:cs typeface="Manrope"/>
                <a:sym typeface="Manrope"/>
              </a:rPr>
              <a:t>‘Usted es mayor de edad.’</a:t>
            </a:r>
            <a:endParaRPr sz="800">
              <a:latin typeface="Manrope"/>
              <a:ea typeface="Manrope"/>
              <a:cs typeface="Manrope"/>
              <a:sym typeface="Manrope"/>
            </a:endParaRPr>
          </a:p>
          <a:p>
            <a:pPr marL="0" marR="0" lvl="0" indent="0" algn="l" rtl="0">
              <a:lnSpc>
                <a:spcPct val="100000"/>
              </a:lnSpc>
              <a:spcBef>
                <a:spcPts val="0"/>
              </a:spcBef>
              <a:spcAft>
                <a:spcPts val="0"/>
              </a:spcAft>
              <a:buNone/>
            </a:pPr>
            <a:r>
              <a:rPr lang="en" sz="800">
                <a:solidFill>
                  <a:schemeClr val="accent1"/>
                </a:solidFill>
                <a:latin typeface="Manrope"/>
                <a:ea typeface="Manrope"/>
                <a:cs typeface="Manrope"/>
                <a:sym typeface="Manrope"/>
              </a:rPr>
              <a:t>SiNo</a:t>
            </a:r>
            <a:endParaRPr sz="800">
              <a:solidFill>
                <a:schemeClr val="accent1"/>
              </a:solidFill>
              <a:latin typeface="Manrope"/>
              <a:ea typeface="Manrope"/>
              <a:cs typeface="Manrope"/>
              <a:sym typeface="Manrope"/>
            </a:endParaRPr>
          </a:p>
          <a:p>
            <a:pPr marL="0" marR="0" lvl="0" indent="0" algn="l" rtl="0">
              <a:lnSpc>
                <a:spcPct val="100000"/>
              </a:lnSpc>
              <a:spcBef>
                <a:spcPts val="0"/>
              </a:spcBef>
              <a:spcAft>
                <a:spcPts val="0"/>
              </a:spcAft>
              <a:buNone/>
            </a:pPr>
            <a:r>
              <a:rPr lang="en" sz="800">
                <a:latin typeface="Manrope"/>
                <a:ea typeface="Manrope"/>
                <a:cs typeface="Manrope"/>
                <a:sym typeface="Manrope"/>
              </a:rPr>
              <a:t>	</a:t>
            </a:r>
            <a:r>
              <a:rPr lang="en" sz="800">
                <a:solidFill>
                  <a:schemeClr val="accent1"/>
                </a:solidFill>
                <a:latin typeface="Manrope"/>
                <a:ea typeface="Manrope"/>
                <a:cs typeface="Manrope"/>
                <a:sym typeface="Manrope"/>
              </a:rPr>
              <a:t>Escribir </a:t>
            </a:r>
            <a:r>
              <a:rPr lang="en" sz="800">
                <a:solidFill>
                  <a:schemeClr val="dk1"/>
                </a:solidFill>
                <a:latin typeface="Manrope"/>
                <a:ea typeface="Manrope"/>
                <a:cs typeface="Manrope"/>
                <a:sym typeface="Manrope"/>
              </a:rPr>
              <a:t>‘Usted es menor de edad.’</a:t>
            </a:r>
            <a:endParaRPr sz="800">
              <a:solidFill>
                <a:schemeClr val="dk1"/>
              </a:solidFill>
              <a:latin typeface="Manrope"/>
              <a:ea typeface="Manrope"/>
              <a:cs typeface="Manrope"/>
              <a:sym typeface="Manrope"/>
            </a:endParaRPr>
          </a:p>
          <a:p>
            <a:pPr marL="0" marR="0" lvl="0" indent="0" algn="l" rtl="0">
              <a:lnSpc>
                <a:spcPct val="100000"/>
              </a:lnSpc>
              <a:spcBef>
                <a:spcPts val="0"/>
              </a:spcBef>
              <a:spcAft>
                <a:spcPts val="0"/>
              </a:spcAft>
              <a:buNone/>
            </a:pPr>
            <a:r>
              <a:rPr lang="en" sz="800">
                <a:solidFill>
                  <a:schemeClr val="accent1"/>
                </a:solidFill>
                <a:latin typeface="Manrope"/>
                <a:ea typeface="Manrope"/>
                <a:cs typeface="Manrope"/>
                <a:sym typeface="Manrope"/>
              </a:rPr>
              <a:t>FinSi</a:t>
            </a:r>
            <a:endParaRPr sz="800">
              <a:solidFill>
                <a:schemeClr val="accent1"/>
              </a:solidFill>
              <a:latin typeface="Manrope"/>
              <a:ea typeface="Manrope"/>
              <a:cs typeface="Manrope"/>
              <a:sym typeface="Manrope"/>
            </a:endParaRPr>
          </a:p>
          <a:p>
            <a:pPr marL="0" marR="0" lvl="0" indent="0" algn="l" rtl="0">
              <a:lnSpc>
                <a:spcPct val="100000"/>
              </a:lnSpc>
              <a:spcBef>
                <a:spcPts val="0"/>
              </a:spcBef>
              <a:spcAft>
                <a:spcPts val="0"/>
              </a:spcAft>
              <a:buNone/>
            </a:pPr>
            <a:endParaRPr sz="800">
              <a:solidFill>
                <a:schemeClr val="accent1"/>
              </a:solidFill>
              <a:latin typeface="Manrope"/>
              <a:ea typeface="Manrope"/>
              <a:cs typeface="Manrope"/>
              <a:sym typeface="Manrope"/>
            </a:endParaRPr>
          </a:p>
          <a:p>
            <a:pPr marL="0" marR="0" lvl="0" indent="0" algn="l" rtl="0">
              <a:lnSpc>
                <a:spcPct val="100000"/>
              </a:lnSpc>
              <a:spcBef>
                <a:spcPts val="0"/>
              </a:spcBef>
              <a:spcAft>
                <a:spcPts val="0"/>
              </a:spcAft>
              <a:buNone/>
            </a:pPr>
            <a:r>
              <a:rPr lang="en" sz="800">
                <a:solidFill>
                  <a:schemeClr val="accent1"/>
                </a:solidFill>
                <a:latin typeface="Manrope"/>
                <a:ea typeface="Manrope"/>
                <a:cs typeface="Manrope"/>
                <a:sym typeface="Manrope"/>
              </a:rPr>
              <a:t>FinAlgoritmo</a:t>
            </a:r>
            <a:endParaRPr sz="800">
              <a:solidFill>
                <a:schemeClr val="accent1"/>
              </a:solidFill>
              <a:latin typeface="Manrope"/>
              <a:ea typeface="Manrope"/>
              <a:cs typeface="Manrope"/>
              <a:sym typeface="Manrope"/>
            </a:endParaRPr>
          </a:p>
        </p:txBody>
      </p:sp>
      <p:sp>
        <p:nvSpPr>
          <p:cNvPr id="219" name="Google Shape;219;p25"/>
          <p:cNvSpPr txBox="1"/>
          <p:nvPr/>
        </p:nvSpPr>
        <p:spPr>
          <a:xfrm>
            <a:off x="2599700" y="2246650"/>
            <a:ext cx="525300" cy="400200"/>
          </a:xfrm>
          <a:prstGeom prst="rect">
            <a:avLst/>
          </a:prstGeom>
          <a:noFill/>
          <a:ln>
            <a:noFill/>
          </a:ln>
        </p:spPr>
        <p:txBody>
          <a:bodyPr spcFirstLastPara="1" wrap="square" lIns="91425" tIns="91425" rIns="91425" bIns="91425" anchor="t" anchorCtr="0">
            <a:spAutoFit/>
          </a:bodyPr>
          <a:lstStyle/>
          <a:p>
            <a:pPr marL="0" lvl="0" indent="0" algn="l" rtl="0">
              <a:lnSpc>
                <a:spcPct val="177029"/>
              </a:lnSpc>
              <a:spcBef>
                <a:spcPts val="0"/>
              </a:spcBef>
              <a:spcAft>
                <a:spcPts val="0"/>
              </a:spcAft>
              <a:buNone/>
            </a:pPr>
            <a:r>
              <a:rPr lang="en">
                <a:solidFill>
                  <a:srgbClr val="F06BF7"/>
                </a:solidFill>
              </a:rPr>
              <a:t> ▶</a:t>
            </a:r>
            <a:endParaRPr/>
          </a:p>
        </p:txBody>
      </p:sp>
      <p:sp>
        <p:nvSpPr>
          <p:cNvPr id="220" name="Google Shape;220;p25"/>
          <p:cNvSpPr txBox="1"/>
          <p:nvPr/>
        </p:nvSpPr>
        <p:spPr>
          <a:xfrm>
            <a:off x="983725" y="1528575"/>
            <a:ext cx="7568100" cy="3972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 sz="1200" dirty="0">
                <a:latin typeface="Manrope SemiBold"/>
                <a:ea typeface="Manrope SemiBold"/>
                <a:cs typeface="Manrope SemiBold"/>
                <a:sym typeface="Manrope SemiBold"/>
              </a:rPr>
              <a:t>Siguiendo los pasos aprendidos  anteriormente, abordaremos el problema propuesto, desde la comprensión del problema y la creación del algoritmo, hasta dejarlo listo para su uso.</a:t>
            </a:r>
            <a:endParaRPr sz="1100" dirty="0">
              <a:latin typeface="Manrope SemiBold"/>
              <a:ea typeface="Manrope SemiBold"/>
              <a:cs typeface="Manrope SemiBold"/>
              <a:sym typeface="Manrope SemiBold"/>
            </a:endParaRPr>
          </a:p>
        </p:txBody>
      </p:sp>
      <p:sp>
        <p:nvSpPr>
          <p:cNvPr id="221" name="Google Shape;221;p25"/>
          <p:cNvSpPr txBox="1"/>
          <p:nvPr/>
        </p:nvSpPr>
        <p:spPr>
          <a:xfrm>
            <a:off x="610850" y="1492925"/>
            <a:ext cx="525300" cy="400200"/>
          </a:xfrm>
          <a:prstGeom prst="rect">
            <a:avLst/>
          </a:prstGeom>
          <a:noFill/>
          <a:ln>
            <a:noFill/>
          </a:ln>
        </p:spPr>
        <p:txBody>
          <a:bodyPr spcFirstLastPara="1" wrap="square" lIns="91425" tIns="91425" rIns="91425" bIns="91425" anchor="t" anchorCtr="0">
            <a:spAutoFit/>
          </a:bodyPr>
          <a:lstStyle/>
          <a:p>
            <a:pPr marL="0" lvl="0" indent="0" algn="l" rtl="0">
              <a:lnSpc>
                <a:spcPct val="177029"/>
              </a:lnSpc>
              <a:spcBef>
                <a:spcPts val="0"/>
              </a:spcBef>
              <a:spcAft>
                <a:spcPts val="0"/>
              </a:spcAft>
              <a:buNone/>
            </a:pPr>
            <a:r>
              <a:rPr lang="en">
                <a:solidFill>
                  <a:srgbClr val="F06BF7"/>
                </a:solidFill>
              </a:rPr>
              <a: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5"/>
        <p:cNvGrpSpPr/>
        <p:nvPr/>
      </p:nvGrpSpPr>
      <p:grpSpPr>
        <a:xfrm>
          <a:off x="0" y="0"/>
          <a:ext cx="0" cy="0"/>
          <a:chOff x="0" y="0"/>
          <a:chExt cx="0" cy="0"/>
        </a:xfrm>
      </p:grpSpPr>
      <p:sp>
        <p:nvSpPr>
          <p:cNvPr id="226" name="Google Shape;226;p26"/>
          <p:cNvSpPr txBox="1"/>
          <p:nvPr/>
        </p:nvSpPr>
        <p:spPr>
          <a:xfrm>
            <a:off x="983725" y="1511775"/>
            <a:ext cx="7568100" cy="3972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 sz="1200">
                <a:latin typeface="Manrope SemiBold"/>
                <a:ea typeface="Manrope SemiBold"/>
                <a:cs typeface="Manrope SemiBold"/>
                <a:sym typeface="Manrope SemiBold"/>
              </a:rPr>
              <a:t>Una vez resuelto el problema con su algoritmo,  presentado en pseudocódigo  y traducido a un lenguaje de programación, en este caso Python, ya lo podemos ejecutar y probar. </a:t>
            </a:r>
            <a:endParaRPr sz="1200">
              <a:latin typeface="Manrope SemiBold"/>
              <a:ea typeface="Manrope SemiBold"/>
              <a:cs typeface="Manrope SemiBold"/>
              <a:sym typeface="Manrope SemiBold"/>
            </a:endParaRPr>
          </a:p>
        </p:txBody>
      </p:sp>
      <p:sp>
        <p:nvSpPr>
          <p:cNvPr id="227" name="Google Shape;227;p26"/>
          <p:cNvSpPr txBox="1"/>
          <p:nvPr/>
        </p:nvSpPr>
        <p:spPr>
          <a:xfrm>
            <a:off x="545775" y="685050"/>
            <a:ext cx="8222100" cy="554100"/>
          </a:xfrm>
          <a:prstGeom prst="rect">
            <a:avLst/>
          </a:prstGeom>
          <a:noFill/>
          <a:ln>
            <a:noFill/>
          </a:ln>
        </p:spPr>
        <p:txBody>
          <a:bodyPr spcFirstLastPara="1" wrap="square" lIns="0" tIns="0" rIns="0" bIns="0" anchor="t" anchorCtr="0">
            <a:spAutoFit/>
          </a:bodyPr>
          <a:lstStyle/>
          <a:p>
            <a:pPr marL="0" lvl="0" indent="0" algn="ctr" rtl="0">
              <a:lnSpc>
                <a:spcPct val="115000"/>
              </a:lnSpc>
              <a:spcBef>
                <a:spcPts val="0"/>
              </a:spcBef>
              <a:spcAft>
                <a:spcPts val="0"/>
              </a:spcAft>
              <a:buClr>
                <a:schemeClr val="dk1"/>
              </a:buClr>
              <a:buFont typeface="Arial"/>
              <a:buNone/>
            </a:pPr>
            <a:r>
              <a:rPr lang="en" sz="2000">
                <a:solidFill>
                  <a:schemeClr val="dk1"/>
                </a:solidFill>
                <a:latin typeface="Manrope SemiBold"/>
                <a:ea typeface="Manrope SemiBold"/>
                <a:cs typeface="Manrope SemiBold"/>
                <a:sym typeface="Manrope SemiBold"/>
              </a:rPr>
              <a:t>Ejemplo de un problema simple:</a:t>
            </a:r>
            <a:endParaRPr sz="2000">
              <a:solidFill>
                <a:schemeClr val="dk1"/>
              </a:solidFill>
              <a:latin typeface="Manrope SemiBold"/>
              <a:ea typeface="Manrope SemiBold"/>
              <a:cs typeface="Manrope SemiBold"/>
              <a:sym typeface="Manrope SemiBold"/>
            </a:endParaRPr>
          </a:p>
          <a:p>
            <a:pPr marL="0" lvl="1" indent="0" algn="ctr" rtl="0">
              <a:lnSpc>
                <a:spcPct val="153018"/>
              </a:lnSpc>
              <a:spcBef>
                <a:spcPts val="0"/>
              </a:spcBef>
              <a:spcAft>
                <a:spcPts val="0"/>
              </a:spcAft>
              <a:buNone/>
            </a:pPr>
            <a:r>
              <a:rPr lang="en" sz="1300" b="1">
                <a:solidFill>
                  <a:srgbClr val="8A9A46"/>
                </a:solidFill>
                <a:latin typeface="Manrope"/>
                <a:ea typeface="Manrope"/>
                <a:cs typeface="Manrope"/>
                <a:sym typeface="Manrope"/>
              </a:rPr>
              <a:t>Problema</a:t>
            </a:r>
            <a:r>
              <a:rPr lang="en" sz="1300" b="1">
                <a:solidFill>
                  <a:schemeClr val="dk1"/>
                </a:solidFill>
                <a:latin typeface="Manrope"/>
                <a:ea typeface="Manrope"/>
                <a:cs typeface="Manrope"/>
                <a:sym typeface="Manrope"/>
              </a:rPr>
              <a:t>: Verificar si una persona es mayor de edad una vez que ingresa su año de nacimiento.</a:t>
            </a:r>
            <a:endParaRPr sz="2400">
              <a:solidFill>
                <a:schemeClr val="dk1"/>
              </a:solidFill>
              <a:latin typeface="Manrope SemiBold"/>
              <a:ea typeface="Manrope SemiBold"/>
              <a:cs typeface="Manrope SemiBold"/>
              <a:sym typeface="Manrope SemiBold"/>
            </a:endParaRPr>
          </a:p>
        </p:txBody>
      </p:sp>
      <p:cxnSp>
        <p:nvCxnSpPr>
          <p:cNvPr id="228" name="Google Shape;228;p26"/>
          <p:cNvCxnSpPr/>
          <p:nvPr/>
        </p:nvCxnSpPr>
        <p:spPr>
          <a:xfrm>
            <a:off x="610850" y="1366625"/>
            <a:ext cx="7941000" cy="0"/>
          </a:xfrm>
          <a:prstGeom prst="straightConnector1">
            <a:avLst/>
          </a:prstGeom>
          <a:noFill/>
          <a:ln w="9525" cap="flat" cmpd="sng">
            <a:solidFill>
              <a:srgbClr val="F06BF7"/>
            </a:solidFill>
            <a:prstDash val="solid"/>
            <a:round/>
            <a:headEnd type="none" w="med" len="med"/>
            <a:tailEnd type="none" w="med" len="med"/>
          </a:ln>
        </p:spPr>
      </p:cxnSp>
      <p:sp>
        <p:nvSpPr>
          <p:cNvPr id="229" name="Google Shape;229;p26"/>
          <p:cNvSpPr txBox="1"/>
          <p:nvPr/>
        </p:nvSpPr>
        <p:spPr>
          <a:xfrm>
            <a:off x="610850" y="1494088"/>
            <a:ext cx="525300" cy="400200"/>
          </a:xfrm>
          <a:prstGeom prst="rect">
            <a:avLst/>
          </a:prstGeom>
          <a:noFill/>
          <a:ln>
            <a:noFill/>
          </a:ln>
        </p:spPr>
        <p:txBody>
          <a:bodyPr spcFirstLastPara="1" wrap="square" lIns="91425" tIns="91425" rIns="91425" bIns="91425" anchor="t" anchorCtr="0">
            <a:spAutoFit/>
          </a:bodyPr>
          <a:lstStyle/>
          <a:p>
            <a:pPr marL="0" lvl="0" indent="0" algn="l" rtl="0">
              <a:lnSpc>
                <a:spcPct val="177029"/>
              </a:lnSpc>
              <a:spcBef>
                <a:spcPts val="0"/>
              </a:spcBef>
              <a:spcAft>
                <a:spcPts val="0"/>
              </a:spcAft>
              <a:buNone/>
            </a:pPr>
            <a:r>
              <a:rPr lang="en">
                <a:solidFill>
                  <a:srgbClr val="F06BF7"/>
                </a:solidFill>
              </a:rPr>
              <a:t> ▶</a:t>
            </a:r>
            <a:endParaRPr/>
          </a:p>
        </p:txBody>
      </p:sp>
      <p:sp>
        <p:nvSpPr>
          <p:cNvPr id="230" name="Google Shape;230;p26"/>
          <p:cNvSpPr txBox="1"/>
          <p:nvPr/>
        </p:nvSpPr>
        <p:spPr>
          <a:xfrm>
            <a:off x="610850" y="1982750"/>
            <a:ext cx="525300" cy="400200"/>
          </a:xfrm>
          <a:prstGeom prst="rect">
            <a:avLst/>
          </a:prstGeom>
          <a:noFill/>
          <a:ln>
            <a:noFill/>
          </a:ln>
        </p:spPr>
        <p:txBody>
          <a:bodyPr spcFirstLastPara="1" wrap="square" lIns="91425" tIns="91425" rIns="91425" bIns="91425" anchor="t" anchorCtr="0">
            <a:spAutoFit/>
          </a:bodyPr>
          <a:lstStyle/>
          <a:p>
            <a:pPr marL="0" lvl="0" indent="0" algn="l" rtl="0">
              <a:lnSpc>
                <a:spcPct val="177029"/>
              </a:lnSpc>
              <a:spcBef>
                <a:spcPts val="0"/>
              </a:spcBef>
              <a:spcAft>
                <a:spcPts val="0"/>
              </a:spcAft>
              <a:buNone/>
            </a:pPr>
            <a:r>
              <a:rPr lang="en">
                <a:solidFill>
                  <a:srgbClr val="F06BF7"/>
                </a:solidFill>
              </a:rPr>
              <a:t> ▶</a:t>
            </a:r>
            <a:endParaRPr/>
          </a:p>
        </p:txBody>
      </p:sp>
      <p:pic>
        <p:nvPicPr>
          <p:cNvPr id="231" name="Google Shape;231;p26"/>
          <p:cNvPicPr preferRelativeResize="0"/>
          <p:nvPr/>
        </p:nvPicPr>
        <p:blipFill>
          <a:blip r:embed="rId4">
            <a:alphaModFix/>
          </a:blip>
          <a:stretch>
            <a:fillRect/>
          </a:stretch>
        </p:blipFill>
        <p:spPr>
          <a:xfrm>
            <a:off x="983725" y="2130325"/>
            <a:ext cx="4390624" cy="2525850"/>
          </a:xfrm>
          <a:prstGeom prst="rect">
            <a:avLst/>
          </a:prstGeom>
          <a:noFill/>
          <a:ln>
            <a:noFill/>
          </a:ln>
        </p:spPr>
      </p:pic>
      <p:sp>
        <p:nvSpPr>
          <p:cNvPr id="232" name="Google Shape;232;p26"/>
          <p:cNvSpPr txBox="1"/>
          <p:nvPr/>
        </p:nvSpPr>
        <p:spPr>
          <a:xfrm>
            <a:off x="5570075" y="1982750"/>
            <a:ext cx="525300" cy="400200"/>
          </a:xfrm>
          <a:prstGeom prst="rect">
            <a:avLst/>
          </a:prstGeom>
          <a:noFill/>
          <a:ln>
            <a:noFill/>
          </a:ln>
        </p:spPr>
        <p:txBody>
          <a:bodyPr spcFirstLastPara="1" wrap="square" lIns="91425" tIns="91425" rIns="91425" bIns="91425" anchor="t" anchorCtr="0">
            <a:spAutoFit/>
          </a:bodyPr>
          <a:lstStyle/>
          <a:p>
            <a:pPr marL="0" lvl="0" indent="0" algn="l" rtl="0">
              <a:lnSpc>
                <a:spcPct val="177029"/>
              </a:lnSpc>
              <a:spcBef>
                <a:spcPts val="0"/>
              </a:spcBef>
              <a:spcAft>
                <a:spcPts val="0"/>
              </a:spcAft>
              <a:buNone/>
            </a:pPr>
            <a:r>
              <a:rPr lang="en">
                <a:solidFill>
                  <a:srgbClr val="F06BF7"/>
                </a:solidFill>
              </a:rPr>
              <a:t> ▶</a:t>
            </a:r>
            <a:endParaRPr/>
          </a:p>
        </p:txBody>
      </p:sp>
      <p:sp>
        <p:nvSpPr>
          <p:cNvPr id="233" name="Google Shape;233;p26"/>
          <p:cNvSpPr txBox="1"/>
          <p:nvPr/>
        </p:nvSpPr>
        <p:spPr>
          <a:xfrm>
            <a:off x="5960750" y="2126100"/>
            <a:ext cx="2591100" cy="20964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 sz="1200">
                <a:latin typeface="Manrope"/>
                <a:ea typeface="Manrope"/>
                <a:cs typeface="Manrope"/>
                <a:sym typeface="Manrope"/>
              </a:rPr>
              <a:t>Habiendo ejecutado el programa varias veces y probándolo bien, este programa se encuentra listo para ser lanzado como producto final.</a:t>
            </a:r>
            <a:endParaRPr sz="1200">
              <a:latin typeface="Manrope"/>
              <a:ea typeface="Manrope"/>
              <a:cs typeface="Manrope"/>
              <a:sym typeface="Manrope"/>
            </a:endParaRPr>
          </a:p>
          <a:p>
            <a:pPr marL="0" marR="0" lvl="0" indent="0" algn="l" rtl="0">
              <a:lnSpc>
                <a:spcPct val="115000"/>
              </a:lnSpc>
              <a:spcBef>
                <a:spcPts val="0"/>
              </a:spcBef>
              <a:spcAft>
                <a:spcPts val="0"/>
              </a:spcAft>
              <a:buNone/>
            </a:pPr>
            <a:endParaRPr sz="1200">
              <a:latin typeface="Manrope"/>
              <a:ea typeface="Manrope"/>
              <a:cs typeface="Manrope"/>
              <a:sym typeface="Manrope"/>
            </a:endParaRPr>
          </a:p>
          <a:p>
            <a:pPr marL="0" marR="0" lvl="0" indent="0" algn="l" rtl="0">
              <a:lnSpc>
                <a:spcPct val="115000"/>
              </a:lnSpc>
              <a:spcBef>
                <a:spcPts val="0"/>
              </a:spcBef>
              <a:spcAft>
                <a:spcPts val="0"/>
              </a:spcAft>
              <a:buNone/>
            </a:pPr>
            <a:r>
              <a:rPr lang="en" sz="1200">
                <a:latin typeface="Manrope"/>
                <a:ea typeface="Manrope"/>
                <a:cs typeface="Manrope"/>
                <a:sym typeface="Manrope"/>
              </a:rPr>
              <a:t>Este programa base, a medida que se requieran otras acciones, se lo puede ir mejorando y escalando, por lo que es un programa sostenible y escalable a futuro.</a:t>
            </a:r>
            <a:endParaRPr sz="1200">
              <a:latin typeface="Manrope"/>
              <a:ea typeface="Manrope"/>
              <a:cs typeface="Manrope"/>
              <a:sym typeface="Manrop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7"/>
        <p:cNvGrpSpPr/>
        <p:nvPr/>
      </p:nvGrpSpPr>
      <p:grpSpPr>
        <a:xfrm>
          <a:off x="0" y="0"/>
          <a:ext cx="0" cy="0"/>
          <a:chOff x="0" y="0"/>
          <a:chExt cx="0" cy="0"/>
        </a:xfrm>
      </p:grpSpPr>
      <p:sp>
        <p:nvSpPr>
          <p:cNvPr id="238" name="Google Shape;238;p27"/>
          <p:cNvSpPr txBox="1"/>
          <p:nvPr/>
        </p:nvSpPr>
        <p:spPr>
          <a:xfrm>
            <a:off x="983725" y="1511775"/>
            <a:ext cx="1980000" cy="16716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 sz="1200">
                <a:latin typeface="Manrope SemiBold"/>
                <a:ea typeface="Manrope SemiBold"/>
                <a:cs typeface="Manrope SemiBold"/>
                <a:sym typeface="Manrope SemiBold"/>
              </a:rPr>
              <a:t>Si quisiéramos mejorar nuestro programa anterior de ejemplo, podríamos usar otros recursos disponibles, como el uso de funciones, módulos y sentencias para manejo de errores. Por ejemplo:</a:t>
            </a:r>
            <a:endParaRPr sz="1200">
              <a:latin typeface="Manrope SemiBold"/>
              <a:ea typeface="Manrope SemiBold"/>
              <a:cs typeface="Manrope SemiBold"/>
              <a:sym typeface="Manrope SemiBold"/>
            </a:endParaRPr>
          </a:p>
        </p:txBody>
      </p:sp>
      <p:sp>
        <p:nvSpPr>
          <p:cNvPr id="239" name="Google Shape;239;p27"/>
          <p:cNvSpPr txBox="1"/>
          <p:nvPr/>
        </p:nvSpPr>
        <p:spPr>
          <a:xfrm>
            <a:off x="545775" y="685050"/>
            <a:ext cx="8222100" cy="554100"/>
          </a:xfrm>
          <a:prstGeom prst="rect">
            <a:avLst/>
          </a:prstGeom>
          <a:noFill/>
          <a:ln>
            <a:noFill/>
          </a:ln>
        </p:spPr>
        <p:txBody>
          <a:bodyPr spcFirstLastPara="1" wrap="square" lIns="0" tIns="0" rIns="0" bIns="0" anchor="t" anchorCtr="0">
            <a:spAutoFit/>
          </a:bodyPr>
          <a:lstStyle/>
          <a:p>
            <a:pPr marL="0" lvl="0" indent="0" algn="ctr" rtl="0">
              <a:lnSpc>
                <a:spcPct val="115000"/>
              </a:lnSpc>
              <a:spcBef>
                <a:spcPts val="0"/>
              </a:spcBef>
              <a:spcAft>
                <a:spcPts val="0"/>
              </a:spcAft>
              <a:buNone/>
            </a:pPr>
            <a:r>
              <a:rPr lang="en" sz="2000">
                <a:solidFill>
                  <a:schemeClr val="dk1"/>
                </a:solidFill>
                <a:latin typeface="Manrope SemiBold"/>
                <a:ea typeface="Manrope SemiBold"/>
                <a:cs typeface="Manrope SemiBold"/>
                <a:sym typeface="Manrope SemiBold"/>
              </a:rPr>
              <a:t>Mejorando nuestro ejemplo anterior</a:t>
            </a:r>
            <a:endParaRPr sz="2000">
              <a:solidFill>
                <a:schemeClr val="dk1"/>
              </a:solidFill>
              <a:latin typeface="Manrope SemiBold"/>
              <a:ea typeface="Manrope SemiBold"/>
              <a:cs typeface="Manrope SemiBold"/>
              <a:sym typeface="Manrope SemiBold"/>
            </a:endParaRPr>
          </a:p>
          <a:p>
            <a:pPr marL="0" lvl="1" indent="0" algn="ctr" rtl="0">
              <a:lnSpc>
                <a:spcPct val="153018"/>
              </a:lnSpc>
              <a:spcBef>
                <a:spcPts val="0"/>
              </a:spcBef>
              <a:spcAft>
                <a:spcPts val="0"/>
              </a:spcAft>
              <a:buNone/>
            </a:pPr>
            <a:r>
              <a:rPr lang="en" sz="1300" b="1">
                <a:solidFill>
                  <a:srgbClr val="8A9A46"/>
                </a:solidFill>
                <a:latin typeface="Manrope"/>
                <a:ea typeface="Manrope"/>
                <a:cs typeface="Manrope"/>
                <a:sym typeface="Manrope"/>
              </a:rPr>
              <a:t>Problema</a:t>
            </a:r>
            <a:r>
              <a:rPr lang="en" sz="1300" b="1">
                <a:solidFill>
                  <a:schemeClr val="dk1"/>
                </a:solidFill>
                <a:latin typeface="Manrope"/>
                <a:ea typeface="Manrope"/>
                <a:cs typeface="Manrope"/>
                <a:sym typeface="Manrope"/>
              </a:rPr>
              <a:t>: Verificar si una persona es mayor de edad una vez que ingresa su año de nacimiento.</a:t>
            </a:r>
            <a:endParaRPr sz="1200">
              <a:solidFill>
                <a:schemeClr val="dk1"/>
              </a:solidFill>
              <a:latin typeface="Manrope SemiBold"/>
              <a:ea typeface="Manrope SemiBold"/>
              <a:cs typeface="Manrope SemiBold"/>
              <a:sym typeface="Manrope SemiBold"/>
            </a:endParaRPr>
          </a:p>
        </p:txBody>
      </p:sp>
      <p:cxnSp>
        <p:nvCxnSpPr>
          <p:cNvPr id="240" name="Google Shape;240;p27"/>
          <p:cNvCxnSpPr/>
          <p:nvPr/>
        </p:nvCxnSpPr>
        <p:spPr>
          <a:xfrm>
            <a:off x="610850" y="1366625"/>
            <a:ext cx="7941000" cy="0"/>
          </a:xfrm>
          <a:prstGeom prst="straightConnector1">
            <a:avLst/>
          </a:prstGeom>
          <a:noFill/>
          <a:ln w="9525" cap="flat" cmpd="sng">
            <a:solidFill>
              <a:srgbClr val="F06BF7"/>
            </a:solidFill>
            <a:prstDash val="solid"/>
            <a:round/>
            <a:headEnd type="none" w="med" len="med"/>
            <a:tailEnd type="none" w="med" len="med"/>
          </a:ln>
        </p:spPr>
      </p:cxnSp>
      <p:sp>
        <p:nvSpPr>
          <p:cNvPr id="241" name="Google Shape;241;p27"/>
          <p:cNvSpPr txBox="1"/>
          <p:nvPr/>
        </p:nvSpPr>
        <p:spPr>
          <a:xfrm>
            <a:off x="610850" y="1438600"/>
            <a:ext cx="525300" cy="400200"/>
          </a:xfrm>
          <a:prstGeom prst="rect">
            <a:avLst/>
          </a:prstGeom>
          <a:noFill/>
          <a:ln>
            <a:noFill/>
          </a:ln>
        </p:spPr>
        <p:txBody>
          <a:bodyPr spcFirstLastPara="1" wrap="square" lIns="91425" tIns="91425" rIns="91425" bIns="91425" anchor="t" anchorCtr="0">
            <a:spAutoFit/>
          </a:bodyPr>
          <a:lstStyle/>
          <a:p>
            <a:pPr marL="0" lvl="0" indent="0" algn="l" rtl="0">
              <a:lnSpc>
                <a:spcPct val="177029"/>
              </a:lnSpc>
              <a:spcBef>
                <a:spcPts val="0"/>
              </a:spcBef>
              <a:spcAft>
                <a:spcPts val="0"/>
              </a:spcAft>
              <a:buNone/>
            </a:pPr>
            <a:r>
              <a:rPr lang="en">
                <a:solidFill>
                  <a:srgbClr val="F06BF7"/>
                </a:solidFill>
              </a:rPr>
              <a:t> ▶</a:t>
            </a:r>
            <a:endParaRPr/>
          </a:p>
        </p:txBody>
      </p:sp>
      <p:pic>
        <p:nvPicPr>
          <p:cNvPr id="242" name="Google Shape;242;p27"/>
          <p:cNvPicPr preferRelativeResize="0"/>
          <p:nvPr/>
        </p:nvPicPr>
        <p:blipFill>
          <a:blip r:embed="rId4">
            <a:alphaModFix/>
          </a:blip>
          <a:stretch>
            <a:fillRect/>
          </a:stretch>
        </p:blipFill>
        <p:spPr>
          <a:xfrm>
            <a:off x="3117250" y="1494100"/>
            <a:ext cx="3079149" cy="3493874"/>
          </a:xfrm>
          <a:prstGeom prst="rect">
            <a:avLst/>
          </a:prstGeom>
          <a:noFill/>
          <a:ln>
            <a:noFill/>
          </a:ln>
        </p:spPr>
      </p:pic>
      <p:sp>
        <p:nvSpPr>
          <p:cNvPr id="243" name="Google Shape;243;p27"/>
          <p:cNvSpPr txBox="1"/>
          <p:nvPr/>
        </p:nvSpPr>
        <p:spPr>
          <a:xfrm>
            <a:off x="6715325" y="1581950"/>
            <a:ext cx="1980000" cy="29460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 sz="1200" i="1">
                <a:latin typeface="Manrope"/>
                <a:ea typeface="Manrope"/>
                <a:cs typeface="Manrope"/>
                <a:sym typeface="Manrope"/>
              </a:rPr>
              <a:t>Como se puede observar, ya hemos escalado el programa para obtener el año actual de forma automática y además, se están manejando los datos de ingreso, como en el ejemplo que no se ingresa correctamente un año, por lo que el programa puede manejar esto sin dar errores y brindar una leyenda donde solicita que se ingrese un año correctamente. </a:t>
            </a:r>
            <a:endParaRPr sz="1200" i="1">
              <a:latin typeface="Manrope"/>
              <a:ea typeface="Manrope"/>
              <a:cs typeface="Manrope"/>
              <a:sym typeface="Manrope"/>
            </a:endParaRPr>
          </a:p>
        </p:txBody>
      </p:sp>
      <p:sp>
        <p:nvSpPr>
          <p:cNvPr id="244" name="Google Shape;244;p27"/>
          <p:cNvSpPr txBox="1"/>
          <p:nvPr/>
        </p:nvSpPr>
        <p:spPr>
          <a:xfrm>
            <a:off x="6349925" y="1438600"/>
            <a:ext cx="525300" cy="400200"/>
          </a:xfrm>
          <a:prstGeom prst="rect">
            <a:avLst/>
          </a:prstGeom>
          <a:noFill/>
          <a:ln>
            <a:noFill/>
          </a:ln>
        </p:spPr>
        <p:txBody>
          <a:bodyPr spcFirstLastPara="1" wrap="square" lIns="91425" tIns="91425" rIns="91425" bIns="91425" anchor="t" anchorCtr="0">
            <a:spAutoFit/>
          </a:bodyPr>
          <a:lstStyle/>
          <a:p>
            <a:pPr marL="0" lvl="0" indent="0" algn="l" rtl="0">
              <a:lnSpc>
                <a:spcPct val="177029"/>
              </a:lnSpc>
              <a:spcBef>
                <a:spcPts val="0"/>
              </a:spcBef>
              <a:spcAft>
                <a:spcPts val="0"/>
              </a:spcAft>
              <a:buNone/>
            </a:pPr>
            <a:r>
              <a:rPr lang="en">
                <a:solidFill>
                  <a:srgbClr val="F06BF7"/>
                </a:solidFill>
              </a:rPr>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8"/>
        <p:cNvGrpSpPr/>
        <p:nvPr/>
      </p:nvGrpSpPr>
      <p:grpSpPr>
        <a:xfrm>
          <a:off x="0" y="0"/>
          <a:ext cx="0" cy="0"/>
          <a:chOff x="0" y="0"/>
          <a:chExt cx="0" cy="0"/>
        </a:xfrm>
      </p:grpSpPr>
      <p:sp>
        <p:nvSpPr>
          <p:cNvPr id="249" name="Google Shape;249;p28"/>
          <p:cNvSpPr/>
          <p:nvPr/>
        </p:nvSpPr>
        <p:spPr>
          <a:xfrm>
            <a:off x="4160350" y="854450"/>
            <a:ext cx="624300" cy="612600"/>
          </a:xfrm>
          <a:prstGeom prst="roundRect">
            <a:avLst>
              <a:gd name="adj" fmla="val 16667"/>
            </a:avLst>
          </a:prstGeom>
          <a:solidFill>
            <a:srgbClr val="F06B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0" name="Google Shape;250;p28"/>
          <p:cNvSpPr txBox="1"/>
          <p:nvPr/>
        </p:nvSpPr>
        <p:spPr>
          <a:xfrm>
            <a:off x="1660800" y="1545525"/>
            <a:ext cx="5822400" cy="11598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4000" b="1">
                <a:solidFill>
                  <a:srgbClr val="001E38"/>
                </a:solidFill>
                <a:highlight>
                  <a:srgbClr val="F06BF7"/>
                </a:highlight>
                <a:latin typeface="Manrope"/>
                <a:ea typeface="Manrope"/>
                <a:cs typeface="Manrope"/>
                <a:sym typeface="Manrope"/>
              </a:rPr>
              <a:t>Conclusión final</a:t>
            </a:r>
            <a:endParaRPr sz="4000" b="1">
              <a:solidFill>
                <a:srgbClr val="001E38"/>
              </a:solidFill>
              <a:highlight>
                <a:srgbClr val="F06BF7"/>
              </a:highlight>
              <a:latin typeface="Manrope"/>
              <a:ea typeface="Manrope"/>
              <a:cs typeface="Manrope"/>
              <a:sym typeface="Manrope"/>
            </a:endParaRPr>
          </a:p>
        </p:txBody>
      </p:sp>
      <p:sp>
        <p:nvSpPr>
          <p:cNvPr id="251" name="Google Shape;251;p28"/>
          <p:cNvSpPr txBox="1"/>
          <p:nvPr/>
        </p:nvSpPr>
        <p:spPr>
          <a:xfrm>
            <a:off x="866099" y="2377440"/>
            <a:ext cx="7742323" cy="1614335"/>
          </a:xfrm>
          <a:prstGeom prst="rect">
            <a:avLst/>
          </a:prstGeom>
          <a:noFill/>
          <a:ln>
            <a:noFill/>
          </a:ln>
        </p:spPr>
        <p:txBody>
          <a:bodyPr spcFirstLastPara="1" wrap="square" lIns="0" tIns="0" rIns="0" bIns="0" anchor="t" anchorCtr="0">
            <a:noAutofit/>
          </a:bodyPr>
          <a:lstStyle/>
          <a:p>
            <a:pPr marL="0" marR="0" lvl="0" indent="0" algn="ctr" rtl="0">
              <a:lnSpc>
                <a:spcPct val="177014"/>
              </a:lnSpc>
              <a:spcBef>
                <a:spcPts val="0"/>
              </a:spcBef>
              <a:spcAft>
                <a:spcPts val="0"/>
              </a:spcAft>
              <a:buNone/>
            </a:pPr>
            <a:r>
              <a:rPr lang="en" sz="1300" dirty="0">
                <a:solidFill>
                  <a:srgbClr val="001E38"/>
                </a:solidFill>
                <a:latin typeface="Manrope"/>
                <a:ea typeface="Manrope"/>
                <a:cs typeface="Manrope"/>
                <a:sym typeface="Manrope"/>
              </a:rPr>
              <a:t>Durante este ejemplo, pudimos abordar un problema muy simple, pero que a medida que se requiera, se puede ir escalando. Incluso, este puede ser un módulo para un programa más complejo, como por ejemplo, puede formar parte de un sistema de votos, donde se puede verificar la edad apta para votar.</a:t>
            </a:r>
            <a:endParaRPr sz="1300" dirty="0">
              <a:solidFill>
                <a:srgbClr val="001E38"/>
              </a:solidFill>
              <a:latin typeface="Manrope"/>
              <a:ea typeface="Manrope"/>
              <a:cs typeface="Manrope"/>
              <a:sym typeface="Manrope"/>
            </a:endParaRPr>
          </a:p>
          <a:p>
            <a:pPr marL="0" marR="0" lvl="0" indent="0" algn="ctr" rtl="0">
              <a:lnSpc>
                <a:spcPct val="177014"/>
              </a:lnSpc>
              <a:spcBef>
                <a:spcPts val="0"/>
              </a:spcBef>
              <a:spcAft>
                <a:spcPts val="0"/>
              </a:spcAft>
              <a:buNone/>
            </a:pPr>
            <a:r>
              <a:rPr lang="en" sz="1300" dirty="0">
                <a:solidFill>
                  <a:srgbClr val="001E38"/>
                </a:solidFill>
                <a:latin typeface="Manrope"/>
                <a:ea typeface="Manrope"/>
                <a:cs typeface="Manrope"/>
                <a:sym typeface="Manrope"/>
              </a:rPr>
              <a:t>Esta es la importancia de la división de un problema en problemas pequeños. Teniendo varios módulos, que conforman el proyecto completo, podemos detectar fallas mucho más rápido y de manera eficiente, e ir al módulo en el que está ocurriendo la falla para poder resolver de manera rápida y sin tener que recorrer todo el código completo. </a:t>
            </a:r>
            <a:endParaRPr sz="1300" dirty="0">
              <a:solidFill>
                <a:srgbClr val="001E38"/>
              </a:solidFill>
              <a:latin typeface="Manrope"/>
              <a:ea typeface="Manrope"/>
              <a:cs typeface="Manrope"/>
              <a:sym typeface="Manrope"/>
            </a:endParaRPr>
          </a:p>
        </p:txBody>
      </p:sp>
      <p:sp>
        <p:nvSpPr>
          <p:cNvPr id="252" name="Google Shape;252;p28"/>
          <p:cNvSpPr/>
          <p:nvPr/>
        </p:nvSpPr>
        <p:spPr>
          <a:xfrm>
            <a:off x="4276253" y="965041"/>
            <a:ext cx="392472" cy="391401"/>
          </a:xfrm>
          <a:custGeom>
            <a:avLst/>
            <a:gdLst/>
            <a:ahLst/>
            <a:cxnLst/>
            <a:rect l="l" t="t" r="r" b="b"/>
            <a:pathLst>
              <a:path w="17958" h="17909" extrusionOk="0">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6"/>
        <p:cNvGrpSpPr/>
        <p:nvPr/>
      </p:nvGrpSpPr>
      <p:grpSpPr>
        <a:xfrm>
          <a:off x="0" y="0"/>
          <a:ext cx="0" cy="0"/>
          <a:chOff x="0" y="0"/>
          <a:chExt cx="0" cy="0"/>
        </a:xfrm>
      </p:grpSpPr>
      <p:sp>
        <p:nvSpPr>
          <p:cNvPr id="257" name="Google Shape;257;p29"/>
          <p:cNvSpPr/>
          <p:nvPr/>
        </p:nvSpPr>
        <p:spPr>
          <a:xfrm>
            <a:off x="4160350" y="1159250"/>
            <a:ext cx="624300" cy="612600"/>
          </a:xfrm>
          <a:prstGeom prst="roundRect">
            <a:avLst>
              <a:gd name="adj" fmla="val 16667"/>
            </a:avLst>
          </a:prstGeom>
          <a:solidFill>
            <a:srgbClr val="F06B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8" name="Google Shape;258;p29"/>
          <p:cNvSpPr txBox="1"/>
          <p:nvPr/>
        </p:nvSpPr>
        <p:spPr>
          <a:xfrm>
            <a:off x="4160350" y="1003850"/>
            <a:ext cx="6243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b="1" dirty="0">
                <a:solidFill>
                  <a:schemeClr val="lt1"/>
                </a:solidFill>
                <a:latin typeface="Manrope"/>
                <a:ea typeface="Manrope"/>
                <a:cs typeface="Manrope"/>
                <a:sym typeface="Manrope"/>
              </a:rPr>
              <a:t>4</a:t>
            </a:r>
            <a:endParaRPr sz="4800" b="1" dirty="0">
              <a:solidFill>
                <a:schemeClr val="lt1"/>
              </a:solidFill>
              <a:latin typeface="Manrope"/>
              <a:ea typeface="Manrope"/>
              <a:cs typeface="Manrope"/>
              <a:sym typeface="Manrope"/>
            </a:endParaRPr>
          </a:p>
        </p:txBody>
      </p:sp>
      <p:sp>
        <p:nvSpPr>
          <p:cNvPr id="259" name="Google Shape;259;p29"/>
          <p:cNvSpPr txBox="1"/>
          <p:nvPr/>
        </p:nvSpPr>
        <p:spPr>
          <a:xfrm>
            <a:off x="479574" y="2796376"/>
            <a:ext cx="8223600" cy="1479600"/>
          </a:xfrm>
          <a:prstGeom prst="rect">
            <a:avLst/>
          </a:prstGeom>
          <a:noFill/>
          <a:ln>
            <a:noFill/>
          </a:ln>
        </p:spPr>
        <p:txBody>
          <a:bodyPr spcFirstLastPara="1" wrap="square" lIns="0" tIns="0" rIns="0" bIns="0" anchor="t" anchorCtr="0">
            <a:noAutofit/>
          </a:bodyPr>
          <a:lstStyle/>
          <a:p>
            <a:pPr marL="0" marR="0" lvl="0" indent="0" algn="ctr" rtl="0">
              <a:lnSpc>
                <a:spcPct val="177014"/>
              </a:lnSpc>
              <a:spcBef>
                <a:spcPts val="0"/>
              </a:spcBef>
              <a:spcAft>
                <a:spcPts val="0"/>
              </a:spcAft>
              <a:buNone/>
            </a:pPr>
            <a:r>
              <a:rPr lang="es-ES" sz="1300" dirty="0">
                <a:latin typeface="Manrope" panose="020B0604020202020204" charset="0"/>
              </a:rPr>
              <a:t>En este curso, utilizaremos diversas herramientas para llevar a cabo todas las actividades programadas. Para facilitar la instalación y el uso de estas herramientas, hemos creado videos tutoriales detallados. Puedes encontrar estos videos en el campus virtual</a:t>
            </a:r>
            <a:endParaRPr lang="es-AR" sz="1300" dirty="0">
              <a:solidFill>
                <a:srgbClr val="001E38"/>
              </a:solidFill>
              <a:latin typeface="Manrope" panose="020B0604020202020204" charset="0"/>
              <a:ea typeface="Manrope"/>
              <a:cs typeface="Manrope"/>
              <a:sym typeface="Manrope"/>
            </a:endParaRPr>
          </a:p>
        </p:txBody>
      </p:sp>
      <p:sp>
        <p:nvSpPr>
          <p:cNvPr id="260" name="Google Shape;260;p29"/>
          <p:cNvSpPr txBox="1"/>
          <p:nvPr/>
        </p:nvSpPr>
        <p:spPr>
          <a:xfrm>
            <a:off x="482950" y="1869919"/>
            <a:ext cx="8223600" cy="11598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4400" b="1" dirty="0">
                <a:solidFill>
                  <a:srgbClr val="001E38"/>
                </a:solidFill>
                <a:highlight>
                  <a:srgbClr val="F06BF7"/>
                </a:highlight>
                <a:latin typeface="Manrope"/>
                <a:ea typeface="Manrope"/>
                <a:cs typeface="Manrope"/>
                <a:sym typeface="Manrope"/>
              </a:rPr>
              <a:t>Instalación de herramientas</a:t>
            </a:r>
            <a:endParaRPr sz="4400" b="1" dirty="0">
              <a:solidFill>
                <a:srgbClr val="001E38"/>
              </a:solidFill>
              <a:highlight>
                <a:srgbClr val="F06BF7"/>
              </a:highlight>
              <a:latin typeface="Manrope"/>
              <a:ea typeface="Manrope"/>
              <a:cs typeface="Manrope"/>
              <a:sym typeface="Manrope"/>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4"/>
        <p:cNvGrpSpPr/>
        <p:nvPr/>
      </p:nvGrpSpPr>
      <p:grpSpPr>
        <a:xfrm>
          <a:off x="0" y="0"/>
          <a:ext cx="0" cy="0"/>
          <a:chOff x="0" y="0"/>
          <a:chExt cx="0" cy="0"/>
        </a:xfrm>
      </p:grpSpPr>
      <p:sp>
        <p:nvSpPr>
          <p:cNvPr id="265" name="Google Shape;265;p30"/>
          <p:cNvSpPr txBox="1">
            <a:spLocks noGrp="1"/>
          </p:cNvSpPr>
          <p:nvPr>
            <p:ph type="title"/>
          </p:nvPr>
        </p:nvSpPr>
        <p:spPr>
          <a:xfrm>
            <a:off x="540300" y="555600"/>
            <a:ext cx="2808000" cy="755700"/>
          </a:xfrm>
          <a:prstGeom prst="rect">
            <a:avLst/>
          </a:prstGeom>
        </p:spPr>
        <p:txBody>
          <a:bodyPr spcFirstLastPara="1" wrap="square" lIns="91425" tIns="91425" rIns="91425" bIns="91425" anchor="b" anchorCtr="0">
            <a:normAutofit/>
          </a:bodyPr>
          <a:lstStyle/>
          <a:p>
            <a:pPr marL="0" lvl="0" indent="0" algn="ctr" rtl="0">
              <a:lnSpc>
                <a:spcPct val="103993"/>
              </a:lnSpc>
              <a:spcBef>
                <a:spcPts val="0"/>
              </a:spcBef>
              <a:spcAft>
                <a:spcPts val="0"/>
              </a:spcAft>
              <a:buNone/>
            </a:pPr>
            <a:r>
              <a:rPr lang="en" sz="2700">
                <a:latin typeface="Manrope SemiBold"/>
                <a:ea typeface="Manrope SemiBold"/>
                <a:cs typeface="Manrope SemiBold"/>
                <a:sym typeface="Manrope SemiBold"/>
              </a:rPr>
              <a:t>PSeint</a:t>
            </a:r>
            <a:endParaRPr sz="2700">
              <a:latin typeface="Manrope SemiBold"/>
              <a:ea typeface="Manrope SemiBold"/>
              <a:cs typeface="Manrope SemiBold"/>
              <a:sym typeface="Manrope SemiBold"/>
            </a:endParaRPr>
          </a:p>
        </p:txBody>
      </p:sp>
      <p:sp>
        <p:nvSpPr>
          <p:cNvPr id="266" name="Google Shape;266;p30"/>
          <p:cNvSpPr txBox="1">
            <a:spLocks noGrp="1"/>
          </p:cNvSpPr>
          <p:nvPr>
            <p:ph type="body" idx="1"/>
          </p:nvPr>
        </p:nvSpPr>
        <p:spPr>
          <a:xfrm>
            <a:off x="540300" y="1389600"/>
            <a:ext cx="2808000" cy="3179400"/>
          </a:xfrm>
          <a:prstGeom prst="rect">
            <a:avLst/>
          </a:prstGeom>
        </p:spPr>
        <p:txBody>
          <a:bodyPr spcFirstLastPara="1" wrap="square" lIns="91425" tIns="91425" rIns="91425" bIns="91425" anchor="t" anchorCtr="0">
            <a:normAutofit fontScale="62500" lnSpcReduction="10000"/>
          </a:bodyPr>
          <a:lstStyle/>
          <a:p>
            <a:pPr marL="0" lvl="0" indent="0" algn="just" rtl="0">
              <a:lnSpc>
                <a:spcPct val="115000"/>
              </a:lnSpc>
              <a:spcBef>
                <a:spcPts val="0"/>
              </a:spcBef>
              <a:spcAft>
                <a:spcPts val="0"/>
              </a:spcAft>
              <a:buNone/>
            </a:pPr>
            <a:r>
              <a:rPr lang="en">
                <a:solidFill>
                  <a:schemeClr val="dk1"/>
                </a:solidFill>
                <a:highlight>
                  <a:schemeClr val="lt1"/>
                </a:highlight>
                <a:latin typeface="Manrope"/>
                <a:ea typeface="Manrope"/>
                <a:cs typeface="Manrope"/>
                <a:sym typeface="Manrope"/>
              </a:rPr>
              <a:t>Además del video de instalación, te vamos a dejar los pasos para la instalación de PSeint.</a:t>
            </a:r>
            <a:endParaRPr>
              <a:solidFill>
                <a:schemeClr val="dk1"/>
              </a:solidFill>
              <a:highlight>
                <a:schemeClr val="lt1"/>
              </a:highlight>
              <a:latin typeface="Manrope"/>
              <a:ea typeface="Manrope"/>
              <a:cs typeface="Manrope"/>
              <a:sym typeface="Manrope"/>
            </a:endParaRPr>
          </a:p>
          <a:p>
            <a:pPr marL="0" lvl="0" indent="0" algn="just" rtl="0">
              <a:lnSpc>
                <a:spcPct val="115000"/>
              </a:lnSpc>
              <a:spcBef>
                <a:spcPts val="0"/>
              </a:spcBef>
              <a:spcAft>
                <a:spcPts val="0"/>
              </a:spcAft>
              <a:buNone/>
            </a:pPr>
            <a:endParaRPr>
              <a:solidFill>
                <a:schemeClr val="dk1"/>
              </a:solidFill>
              <a:highlight>
                <a:schemeClr val="lt1"/>
              </a:highlight>
              <a:latin typeface="Manrope"/>
              <a:ea typeface="Manrope"/>
              <a:cs typeface="Manrope"/>
              <a:sym typeface="Manrope"/>
            </a:endParaRPr>
          </a:p>
          <a:p>
            <a:pPr marL="0" lvl="0" indent="0" algn="l" rtl="0">
              <a:lnSpc>
                <a:spcPct val="115000"/>
              </a:lnSpc>
              <a:spcBef>
                <a:spcPts val="0"/>
              </a:spcBef>
              <a:spcAft>
                <a:spcPts val="0"/>
              </a:spcAft>
              <a:buNone/>
            </a:pPr>
            <a:r>
              <a:rPr lang="en">
                <a:solidFill>
                  <a:schemeClr val="dk1"/>
                </a:solidFill>
                <a:highlight>
                  <a:schemeClr val="lt1"/>
                </a:highlight>
                <a:latin typeface="Manrope"/>
                <a:ea typeface="Manrope"/>
                <a:cs typeface="Manrope"/>
                <a:sym typeface="Manrope"/>
              </a:rPr>
              <a:t>1 - Ingresá a </a:t>
            </a:r>
            <a:r>
              <a:rPr lang="en" u="sng">
                <a:solidFill>
                  <a:schemeClr val="hlink"/>
                </a:solidFill>
                <a:highlight>
                  <a:schemeClr val="lt1"/>
                </a:highlight>
                <a:latin typeface="Manrope"/>
                <a:ea typeface="Manrope"/>
                <a:cs typeface="Manrope"/>
                <a:sym typeface="Manrope"/>
                <a:hlinkClick r:id="rId4"/>
              </a:rPr>
              <a:t>https://pseint.sourceforge.net/index.php?page=descargas.php</a:t>
            </a:r>
            <a:endParaRPr>
              <a:solidFill>
                <a:schemeClr val="dk1"/>
              </a:solidFill>
              <a:highlight>
                <a:schemeClr val="lt1"/>
              </a:highlight>
              <a:latin typeface="Manrope"/>
              <a:ea typeface="Manrope"/>
              <a:cs typeface="Manrope"/>
              <a:sym typeface="Manrope"/>
            </a:endParaRPr>
          </a:p>
          <a:p>
            <a:pPr marL="0" lvl="0" indent="0" algn="just" rtl="0">
              <a:lnSpc>
                <a:spcPct val="115000"/>
              </a:lnSpc>
              <a:spcBef>
                <a:spcPts val="0"/>
              </a:spcBef>
              <a:spcAft>
                <a:spcPts val="0"/>
              </a:spcAft>
              <a:buNone/>
            </a:pPr>
            <a:endParaRPr>
              <a:solidFill>
                <a:schemeClr val="dk1"/>
              </a:solidFill>
              <a:highlight>
                <a:schemeClr val="lt1"/>
              </a:highlight>
              <a:latin typeface="Manrope"/>
              <a:ea typeface="Manrope"/>
              <a:cs typeface="Manrope"/>
              <a:sym typeface="Manrope"/>
            </a:endParaRPr>
          </a:p>
          <a:p>
            <a:pPr marL="0" lvl="0" indent="0" algn="just" rtl="0">
              <a:lnSpc>
                <a:spcPct val="115000"/>
              </a:lnSpc>
              <a:spcBef>
                <a:spcPts val="0"/>
              </a:spcBef>
              <a:spcAft>
                <a:spcPts val="0"/>
              </a:spcAft>
              <a:buNone/>
            </a:pPr>
            <a:r>
              <a:rPr lang="en">
                <a:solidFill>
                  <a:schemeClr val="dk1"/>
                </a:solidFill>
                <a:highlight>
                  <a:schemeClr val="lt1"/>
                </a:highlight>
                <a:latin typeface="Manrope"/>
                <a:ea typeface="Manrope"/>
                <a:cs typeface="Manrope"/>
                <a:sym typeface="Manrope"/>
              </a:rPr>
              <a:t>2 - Descargá la versión compatible con tu sistema operativo.</a:t>
            </a:r>
            <a:endParaRPr>
              <a:solidFill>
                <a:schemeClr val="dk1"/>
              </a:solidFill>
              <a:highlight>
                <a:schemeClr val="lt1"/>
              </a:highlight>
              <a:latin typeface="Manrope"/>
              <a:ea typeface="Manrope"/>
              <a:cs typeface="Manrope"/>
              <a:sym typeface="Manrope"/>
            </a:endParaRPr>
          </a:p>
          <a:p>
            <a:pPr marL="0" lvl="0" indent="0" algn="just" rtl="0">
              <a:lnSpc>
                <a:spcPct val="115000"/>
              </a:lnSpc>
              <a:spcBef>
                <a:spcPts val="0"/>
              </a:spcBef>
              <a:spcAft>
                <a:spcPts val="0"/>
              </a:spcAft>
              <a:buNone/>
            </a:pPr>
            <a:endParaRPr>
              <a:solidFill>
                <a:schemeClr val="dk1"/>
              </a:solidFill>
              <a:highlight>
                <a:schemeClr val="lt1"/>
              </a:highlight>
              <a:latin typeface="Manrope"/>
              <a:ea typeface="Manrope"/>
              <a:cs typeface="Manrope"/>
              <a:sym typeface="Manrope"/>
            </a:endParaRPr>
          </a:p>
          <a:p>
            <a:pPr marL="0" lvl="0" indent="0" algn="just" rtl="0">
              <a:lnSpc>
                <a:spcPct val="115000"/>
              </a:lnSpc>
              <a:spcBef>
                <a:spcPts val="0"/>
              </a:spcBef>
              <a:spcAft>
                <a:spcPts val="0"/>
              </a:spcAft>
              <a:buNone/>
            </a:pPr>
            <a:r>
              <a:rPr lang="en">
                <a:solidFill>
                  <a:schemeClr val="dk1"/>
                </a:solidFill>
                <a:highlight>
                  <a:schemeClr val="lt1"/>
                </a:highlight>
                <a:latin typeface="Manrope"/>
                <a:ea typeface="Manrope"/>
                <a:cs typeface="Manrope"/>
                <a:sym typeface="Manrope"/>
              </a:rPr>
              <a:t>3 - Ejecutá el instalador.</a:t>
            </a:r>
            <a:endParaRPr>
              <a:solidFill>
                <a:schemeClr val="dk1"/>
              </a:solidFill>
              <a:highlight>
                <a:schemeClr val="lt1"/>
              </a:highlight>
              <a:latin typeface="Manrope"/>
              <a:ea typeface="Manrope"/>
              <a:cs typeface="Manrope"/>
              <a:sym typeface="Manrope"/>
            </a:endParaRPr>
          </a:p>
          <a:p>
            <a:pPr marL="0" lvl="0" indent="0" algn="just" rtl="0">
              <a:lnSpc>
                <a:spcPct val="115000"/>
              </a:lnSpc>
              <a:spcBef>
                <a:spcPts val="0"/>
              </a:spcBef>
              <a:spcAft>
                <a:spcPts val="0"/>
              </a:spcAft>
              <a:buNone/>
            </a:pPr>
            <a:endParaRPr>
              <a:solidFill>
                <a:schemeClr val="dk1"/>
              </a:solidFill>
              <a:highlight>
                <a:schemeClr val="lt1"/>
              </a:highlight>
              <a:latin typeface="Manrope"/>
              <a:ea typeface="Manrope"/>
              <a:cs typeface="Manrope"/>
              <a:sym typeface="Manrope"/>
            </a:endParaRPr>
          </a:p>
          <a:p>
            <a:pPr marL="0" lvl="0" indent="0" algn="just" rtl="0">
              <a:lnSpc>
                <a:spcPct val="115000"/>
              </a:lnSpc>
              <a:spcBef>
                <a:spcPts val="0"/>
              </a:spcBef>
              <a:spcAft>
                <a:spcPts val="0"/>
              </a:spcAft>
              <a:buNone/>
            </a:pPr>
            <a:r>
              <a:rPr lang="en">
                <a:solidFill>
                  <a:schemeClr val="dk1"/>
                </a:solidFill>
                <a:highlight>
                  <a:schemeClr val="lt1"/>
                </a:highlight>
                <a:latin typeface="Manrope"/>
                <a:ea typeface="Manrope"/>
                <a:cs typeface="Manrope"/>
                <a:sym typeface="Manrope"/>
              </a:rPr>
              <a:t>4 - Tendrás que hacer clic en siguiente y luego aceptar los términos y condiciones, luego nuevamente clic en siguiente. </a:t>
            </a:r>
            <a:endParaRPr>
              <a:solidFill>
                <a:schemeClr val="dk1"/>
              </a:solidFill>
              <a:highlight>
                <a:schemeClr val="lt1"/>
              </a:highlight>
              <a:latin typeface="Manrope"/>
              <a:ea typeface="Manrope"/>
              <a:cs typeface="Manrope"/>
              <a:sym typeface="Manrope"/>
            </a:endParaRPr>
          </a:p>
          <a:p>
            <a:pPr marL="0" lvl="0" indent="0" algn="just" rtl="0">
              <a:lnSpc>
                <a:spcPct val="115000"/>
              </a:lnSpc>
              <a:spcBef>
                <a:spcPts val="0"/>
              </a:spcBef>
              <a:spcAft>
                <a:spcPts val="0"/>
              </a:spcAft>
              <a:buNone/>
            </a:pPr>
            <a:endParaRPr>
              <a:solidFill>
                <a:schemeClr val="dk1"/>
              </a:solidFill>
              <a:highlight>
                <a:schemeClr val="lt1"/>
              </a:highlight>
              <a:latin typeface="Manrope"/>
              <a:ea typeface="Manrope"/>
              <a:cs typeface="Manrope"/>
              <a:sym typeface="Manrope"/>
            </a:endParaRPr>
          </a:p>
          <a:p>
            <a:pPr marL="0" lvl="0" indent="0" algn="just" rtl="0">
              <a:lnSpc>
                <a:spcPct val="115000"/>
              </a:lnSpc>
              <a:spcBef>
                <a:spcPts val="0"/>
              </a:spcBef>
              <a:spcAft>
                <a:spcPts val="0"/>
              </a:spcAft>
              <a:buNone/>
            </a:pPr>
            <a:r>
              <a:rPr lang="en">
                <a:solidFill>
                  <a:schemeClr val="dk1"/>
                </a:solidFill>
                <a:highlight>
                  <a:schemeClr val="lt1"/>
                </a:highlight>
                <a:latin typeface="Manrope"/>
                <a:ea typeface="Manrope"/>
                <a:cs typeface="Manrope"/>
                <a:sym typeface="Manrope"/>
              </a:rPr>
              <a:t>5 - Seleccioná la carpeta de instalación (recomendamos dejar por defecto) y clic en instalar.</a:t>
            </a:r>
            <a:endParaRPr>
              <a:solidFill>
                <a:schemeClr val="dk1"/>
              </a:solidFill>
              <a:highlight>
                <a:schemeClr val="lt1"/>
              </a:highlight>
              <a:latin typeface="Manrope"/>
              <a:ea typeface="Manrope"/>
              <a:cs typeface="Manrope"/>
              <a:sym typeface="Manrope"/>
            </a:endParaRPr>
          </a:p>
          <a:p>
            <a:pPr marL="0" lvl="0" indent="0" algn="just" rtl="0">
              <a:lnSpc>
                <a:spcPct val="115000"/>
              </a:lnSpc>
              <a:spcBef>
                <a:spcPts val="0"/>
              </a:spcBef>
              <a:spcAft>
                <a:spcPts val="0"/>
              </a:spcAft>
              <a:buNone/>
            </a:pPr>
            <a:endParaRPr>
              <a:solidFill>
                <a:schemeClr val="dk1"/>
              </a:solidFill>
              <a:highlight>
                <a:schemeClr val="lt1"/>
              </a:highlight>
              <a:latin typeface="Manrope"/>
              <a:ea typeface="Manrope"/>
              <a:cs typeface="Manrope"/>
              <a:sym typeface="Manrope"/>
            </a:endParaRPr>
          </a:p>
          <a:p>
            <a:pPr marL="0" lvl="0" indent="0" algn="just" rtl="0">
              <a:lnSpc>
                <a:spcPct val="115000"/>
              </a:lnSpc>
              <a:spcBef>
                <a:spcPts val="0"/>
              </a:spcBef>
              <a:spcAft>
                <a:spcPts val="0"/>
              </a:spcAft>
              <a:buNone/>
            </a:pPr>
            <a:r>
              <a:rPr lang="en">
                <a:solidFill>
                  <a:schemeClr val="dk1"/>
                </a:solidFill>
                <a:highlight>
                  <a:schemeClr val="lt1"/>
                </a:highlight>
                <a:latin typeface="Manrope"/>
                <a:ea typeface="Manrope"/>
                <a:cs typeface="Manrope"/>
                <a:sym typeface="Manrope"/>
              </a:rPr>
              <a:t>5 - Una vez finalizado ya se encuentra listo para ser ejecutado y dando clic en siguiente al finalizar la instalación se abrirá el programa..</a:t>
            </a:r>
            <a:endParaRPr>
              <a:solidFill>
                <a:schemeClr val="dk1"/>
              </a:solidFill>
              <a:highlight>
                <a:schemeClr val="lt1"/>
              </a:highlight>
              <a:latin typeface="Manrope"/>
              <a:ea typeface="Manrope"/>
              <a:cs typeface="Manrope"/>
              <a:sym typeface="Manrope"/>
            </a:endParaRPr>
          </a:p>
          <a:p>
            <a:pPr marL="0" lvl="0" indent="0" algn="just" rtl="0">
              <a:lnSpc>
                <a:spcPct val="115000"/>
              </a:lnSpc>
              <a:spcBef>
                <a:spcPts val="0"/>
              </a:spcBef>
              <a:spcAft>
                <a:spcPts val="0"/>
              </a:spcAft>
              <a:buNone/>
            </a:pPr>
            <a:endParaRPr>
              <a:solidFill>
                <a:schemeClr val="dk1"/>
              </a:solidFill>
              <a:highlight>
                <a:schemeClr val="lt1"/>
              </a:highlight>
              <a:latin typeface="Manrope"/>
              <a:ea typeface="Manrope"/>
              <a:cs typeface="Manrope"/>
              <a:sym typeface="Manrope"/>
            </a:endParaRPr>
          </a:p>
          <a:p>
            <a:pPr marL="0" lvl="0" indent="0" algn="just" rtl="0">
              <a:lnSpc>
                <a:spcPct val="115000"/>
              </a:lnSpc>
              <a:spcBef>
                <a:spcPts val="0"/>
              </a:spcBef>
              <a:spcAft>
                <a:spcPts val="0"/>
              </a:spcAft>
              <a:buNone/>
            </a:pPr>
            <a:r>
              <a:rPr lang="en">
                <a:solidFill>
                  <a:schemeClr val="dk1"/>
                </a:solidFill>
                <a:highlight>
                  <a:schemeClr val="lt1"/>
                </a:highlight>
                <a:latin typeface="Manrope"/>
                <a:ea typeface="Manrope"/>
                <a:cs typeface="Manrope"/>
                <a:sym typeface="Manrope"/>
              </a:rPr>
              <a:t>6 - La ventana que aparece cuando inicia el programa solo hay que cerrarla y listo para usar.</a:t>
            </a:r>
            <a:endParaRPr>
              <a:solidFill>
                <a:schemeClr val="dk1"/>
              </a:solidFill>
              <a:highlight>
                <a:schemeClr val="lt1"/>
              </a:highlight>
              <a:latin typeface="Manrope"/>
              <a:ea typeface="Manrope"/>
              <a:cs typeface="Manrope"/>
              <a:sym typeface="Manrope"/>
            </a:endParaRPr>
          </a:p>
        </p:txBody>
      </p:sp>
      <p:sp>
        <p:nvSpPr>
          <p:cNvPr id="267" name="Google Shape;267;p30"/>
          <p:cNvSpPr/>
          <p:nvPr/>
        </p:nvSpPr>
        <p:spPr>
          <a:xfrm>
            <a:off x="4272158" y="1613382"/>
            <a:ext cx="3866400" cy="26046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268" name="Google Shape;268;p30"/>
          <p:cNvCxnSpPr/>
          <p:nvPr/>
        </p:nvCxnSpPr>
        <p:spPr>
          <a:xfrm>
            <a:off x="610850" y="1366625"/>
            <a:ext cx="2566800" cy="0"/>
          </a:xfrm>
          <a:prstGeom prst="straightConnector1">
            <a:avLst/>
          </a:prstGeom>
          <a:noFill/>
          <a:ln w="9525" cap="flat" cmpd="sng">
            <a:solidFill>
              <a:srgbClr val="F06BF7"/>
            </a:solidFill>
            <a:prstDash val="solid"/>
            <a:round/>
            <a:headEnd type="none" w="med" len="med"/>
            <a:tailEnd type="none" w="med" len="med"/>
          </a:ln>
        </p:spPr>
      </p:cxnSp>
      <p:sp>
        <p:nvSpPr>
          <p:cNvPr id="269" name="Google Shape;269;p30"/>
          <p:cNvSpPr txBox="1"/>
          <p:nvPr/>
        </p:nvSpPr>
        <p:spPr>
          <a:xfrm>
            <a:off x="5667000" y="2488950"/>
            <a:ext cx="1076700" cy="584100"/>
          </a:xfrm>
          <a:prstGeom prst="rect">
            <a:avLst/>
          </a:prstGeom>
          <a:noFill/>
          <a:ln>
            <a:noFill/>
          </a:ln>
        </p:spPr>
        <p:txBody>
          <a:bodyPr spcFirstLastPara="1" wrap="square" lIns="0" tIns="0" rIns="0" bIns="0" anchor="t" anchorCtr="0">
            <a:spAutoFit/>
          </a:bodyPr>
          <a:lstStyle/>
          <a:p>
            <a:pPr marL="0" marR="0" lvl="1" indent="0" algn="ctr" rtl="0">
              <a:lnSpc>
                <a:spcPct val="153018"/>
              </a:lnSpc>
              <a:spcBef>
                <a:spcPts val="0"/>
              </a:spcBef>
              <a:spcAft>
                <a:spcPts val="0"/>
              </a:spcAft>
              <a:buNone/>
            </a:pPr>
            <a:r>
              <a:rPr lang="en" sz="1500">
                <a:latin typeface="Manrope"/>
                <a:ea typeface="Manrope"/>
                <a:cs typeface="Manrope"/>
                <a:sym typeface="Manrope"/>
              </a:rPr>
              <a:t>diagrama,  </a:t>
            </a:r>
            <a:endParaRPr sz="1500">
              <a:latin typeface="Manrope"/>
              <a:ea typeface="Manrope"/>
              <a:cs typeface="Manrope"/>
              <a:sym typeface="Manrope"/>
            </a:endParaRPr>
          </a:p>
          <a:p>
            <a:pPr marL="0" marR="0" lvl="1" indent="0" algn="ctr" rtl="0">
              <a:lnSpc>
                <a:spcPct val="153018"/>
              </a:lnSpc>
              <a:spcBef>
                <a:spcPts val="0"/>
              </a:spcBef>
              <a:spcAft>
                <a:spcPts val="0"/>
              </a:spcAft>
              <a:buNone/>
            </a:pPr>
            <a:r>
              <a:rPr lang="en" sz="1500">
                <a:latin typeface="Manrope"/>
                <a:ea typeface="Manrope"/>
                <a:cs typeface="Manrope"/>
                <a:sym typeface="Manrope"/>
              </a:rPr>
              <a:t>imagen</a:t>
            </a:r>
            <a:endParaRPr sz="1500">
              <a:latin typeface="Manrope"/>
              <a:ea typeface="Manrope"/>
              <a:cs typeface="Manrope"/>
              <a:sym typeface="Manrope"/>
            </a:endParaRPr>
          </a:p>
        </p:txBody>
      </p:sp>
      <p:pic>
        <p:nvPicPr>
          <p:cNvPr id="270" name="Google Shape;270;p30"/>
          <p:cNvPicPr preferRelativeResize="0"/>
          <p:nvPr/>
        </p:nvPicPr>
        <p:blipFill>
          <a:blip r:embed="rId5">
            <a:alphaModFix/>
          </a:blip>
          <a:stretch>
            <a:fillRect/>
          </a:stretch>
        </p:blipFill>
        <p:spPr>
          <a:xfrm>
            <a:off x="4072787" y="1329675"/>
            <a:ext cx="4265126" cy="329925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4"/>
        <p:cNvGrpSpPr/>
        <p:nvPr/>
      </p:nvGrpSpPr>
      <p:grpSpPr>
        <a:xfrm>
          <a:off x="0" y="0"/>
          <a:ext cx="0" cy="0"/>
          <a:chOff x="0" y="0"/>
          <a:chExt cx="0" cy="0"/>
        </a:xfrm>
      </p:grpSpPr>
      <p:sp>
        <p:nvSpPr>
          <p:cNvPr id="275" name="Google Shape;275;p31"/>
          <p:cNvSpPr txBox="1">
            <a:spLocks noGrp="1"/>
          </p:cNvSpPr>
          <p:nvPr>
            <p:ph type="title"/>
          </p:nvPr>
        </p:nvSpPr>
        <p:spPr>
          <a:xfrm>
            <a:off x="540300" y="555600"/>
            <a:ext cx="2808000" cy="755700"/>
          </a:xfrm>
          <a:prstGeom prst="rect">
            <a:avLst/>
          </a:prstGeom>
        </p:spPr>
        <p:txBody>
          <a:bodyPr spcFirstLastPara="1" wrap="square" lIns="91425" tIns="91425" rIns="91425" bIns="91425" anchor="b" anchorCtr="0">
            <a:normAutofit/>
          </a:bodyPr>
          <a:lstStyle/>
          <a:p>
            <a:pPr marL="0" lvl="0" indent="0" algn="ctr" rtl="0">
              <a:lnSpc>
                <a:spcPct val="103993"/>
              </a:lnSpc>
              <a:spcBef>
                <a:spcPts val="0"/>
              </a:spcBef>
              <a:spcAft>
                <a:spcPts val="0"/>
              </a:spcAft>
              <a:buNone/>
            </a:pPr>
            <a:r>
              <a:rPr lang="en" sz="2700">
                <a:latin typeface="Manrope SemiBold"/>
                <a:ea typeface="Manrope SemiBold"/>
                <a:cs typeface="Manrope SemiBold"/>
                <a:sym typeface="Manrope SemiBold"/>
              </a:rPr>
              <a:t>Python</a:t>
            </a:r>
            <a:endParaRPr sz="2700">
              <a:latin typeface="Manrope SemiBold"/>
              <a:ea typeface="Manrope SemiBold"/>
              <a:cs typeface="Manrope SemiBold"/>
              <a:sym typeface="Manrope SemiBold"/>
            </a:endParaRPr>
          </a:p>
        </p:txBody>
      </p:sp>
      <p:sp>
        <p:nvSpPr>
          <p:cNvPr id="276" name="Google Shape;276;p31"/>
          <p:cNvSpPr/>
          <p:nvPr/>
        </p:nvSpPr>
        <p:spPr>
          <a:xfrm>
            <a:off x="4272158" y="1613382"/>
            <a:ext cx="3866400" cy="26046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277" name="Google Shape;277;p31"/>
          <p:cNvCxnSpPr/>
          <p:nvPr/>
        </p:nvCxnSpPr>
        <p:spPr>
          <a:xfrm>
            <a:off x="610850" y="1366625"/>
            <a:ext cx="2566800" cy="0"/>
          </a:xfrm>
          <a:prstGeom prst="straightConnector1">
            <a:avLst/>
          </a:prstGeom>
          <a:noFill/>
          <a:ln w="9525" cap="flat" cmpd="sng">
            <a:solidFill>
              <a:srgbClr val="F06BF7"/>
            </a:solidFill>
            <a:prstDash val="solid"/>
            <a:round/>
            <a:headEnd type="none" w="med" len="med"/>
            <a:tailEnd type="none" w="med" len="med"/>
          </a:ln>
        </p:spPr>
      </p:cxnSp>
      <p:sp>
        <p:nvSpPr>
          <p:cNvPr id="278" name="Google Shape;278;p31"/>
          <p:cNvSpPr txBox="1"/>
          <p:nvPr/>
        </p:nvSpPr>
        <p:spPr>
          <a:xfrm>
            <a:off x="5667000" y="2488950"/>
            <a:ext cx="1076700" cy="584100"/>
          </a:xfrm>
          <a:prstGeom prst="rect">
            <a:avLst/>
          </a:prstGeom>
          <a:noFill/>
          <a:ln>
            <a:noFill/>
          </a:ln>
        </p:spPr>
        <p:txBody>
          <a:bodyPr spcFirstLastPara="1" wrap="square" lIns="0" tIns="0" rIns="0" bIns="0" anchor="t" anchorCtr="0">
            <a:spAutoFit/>
          </a:bodyPr>
          <a:lstStyle/>
          <a:p>
            <a:pPr marL="0" marR="0" lvl="1" indent="0" algn="ctr" rtl="0">
              <a:lnSpc>
                <a:spcPct val="153018"/>
              </a:lnSpc>
              <a:spcBef>
                <a:spcPts val="0"/>
              </a:spcBef>
              <a:spcAft>
                <a:spcPts val="0"/>
              </a:spcAft>
              <a:buNone/>
            </a:pPr>
            <a:r>
              <a:rPr lang="en" sz="1500">
                <a:latin typeface="Manrope"/>
                <a:ea typeface="Manrope"/>
                <a:cs typeface="Manrope"/>
                <a:sym typeface="Manrope"/>
              </a:rPr>
              <a:t>diagrama,  </a:t>
            </a:r>
            <a:endParaRPr sz="1500">
              <a:latin typeface="Manrope"/>
              <a:ea typeface="Manrope"/>
              <a:cs typeface="Manrope"/>
              <a:sym typeface="Manrope"/>
            </a:endParaRPr>
          </a:p>
          <a:p>
            <a:pPr marL="0" marR="0" lvl="1" indent="0" algn="ctr" rtl="0">
              <a:lnSpc>
                <a:spcPct val="153018"/>
              </a:lnSpc>
              <a:spcBef>
                <a:spcPts val="0"/>
              </a:spcBef>
              <a:spcAft>
                <a:spcPts val="0"/>
              </a:spcAft>
              <a:buNone/>
            </a:pPr>
            <a:r>
              <a:rPr lang="en" sz="1500">
                <a:latin typeface="Manrope"/>
                <a:ea typeface="Manrope"/>
                <a:cs typeface="Manrope"/>
                <a:sym typeface="Manrope"/>
              </a:rPr>
              <a:t>imagen</a:t>
            </a:r>
            <a:endParaRPr sz="1500">
              <a:latin typeface="Manrope"/>
              <a:ea typeface="Manrope"/>
              <a:cs typeface="Manrope"/>
              <a:sym typeface="Manrope"/>
            </a:endParaRPr>
          </a:p>
        </p:txBody>
      </p:sp>
      <p:sp>
        <p:nvSpPr>
          <p:cNvPr id="279" name="Google Shape;279;p31"/>
          <p:cNvSpPr txBox="1">
            <a:spLocks noGrp="1"/>
          </p:cNvSpPr>
          <p:nvPr>
            <p:ph type="body" idx="1"/>
          </p:nvPr>
        </p:nvSpPr>
        <p:spPr>
          <a:xfrm>
            <a:off x="540300" y="1389600"/>
            <a:ext cx="2808000" cy="3179400"/>
          </a:xfrm>
          <a:prstGeom prst="rect">
            <a:avLst/>
          </a:prstGeom>
        </p:spPr>
        <p:txBody>
          <a:bodyPr spcFirstLastPara="1" wrap="square" lIns="91425" tIns="91425" rIns="91425" bIns="91425" anchor="t" anchorCtr="0">
            <a:normAutofit fontScale="62500" lnSpcReduction="10000"/>
          </a:bodyPr>
          <a:lstStyle/>
          <a:p>
            <a:pPr marL="0" lvl="0" indent="0" algn="just" rtl="0">
              <a:lnSpc>
                <a:spcPct val="115000"/>
              </a:lnSpc>
              <a:spcBef>
                <a:spcPts val="0"/>
              </a:spcBef>
              <a:spcAft>
                <a:spcPts val="0"/>
              </a:spcAft>
              <a:buNone/>
            </a:pPr>
            <a:r>
              <a:rPr lang="en">
                <a:solidFill>
                  <a:schemeClr val="dk1"/>
                </a:solidFill>
                <a:highlight>
                  <a:schemeClr val="lt1"/>
                </a:highlight>
                <a:latin typeface="Manrope"/>
                <a:ea typeface="Manrope"/>
                <a:cs typeface="Manrope"/>
                <a:sym typeface="Manrope"/>
              </a:rPr>
              <a:t>Además del video de instalación, te vamos a dejar los pasos para la instalación de Python.</a:t>
            </a:r>
            <a:endParaRPr>
              <a:solidFill>
                <a:schemeClr val="dk1"/>
              </a:solidFill>
              <a:highlight>
                <a:schemeClr val="lt1"/>
              </a:highlight>
              <a:latin typeface="Manrope"/>
              <a:ea typeface="Manrope"/>
              <a:cs typeface="Manrope"/>
              <a:sym typeface="Manrope"/>
            </a:endParaRPr>
          </a:p>
          <a:p>
            <a:pPr marL="0" lvl="0" indent="0" algn="just" rtl="0">
              <a:lnSpc>
                <a:spcPct val="115000"/>
              </a:lnSpc>
              <a:spcBef>
                <a:spcPts val="0"/>
              </a:spcBef>
              <a:spcAft>
                <a:spcPts val="0"/>
              </a:spcAft>
              <a:buNone/>
            </a:pPr>
            <a:endParaRPr>
              <a:solidFill>
                <a:schemeClr val="dk1"/>
              </a:solidFill>
              <a:highlight>
                <a:schemeClr val="lt1"/>
              </a:highlight>
              <a:latin typeface="Manrope"/>
              <a:ea typeface="Manrope"/>
              <a:cs typeface="Manrope"/>
              <a:sym typeface="Manrope"/>
            </a:endParaRPr>
          </a:p>
          <a:p>
            <a:pPr marL="0" lvl="0" indent="0" algn="just" rtl="0">
              <a:lnSpc>
                <a:spcPct val="115000"/>
              </a:lnSpc>
              <a:spcBef>
                <a:spcPts val="0"/>
              </a:spcBef>
              <a:spcAft>
                <a:spcPts val="0"/>
              </a:spcAft>
              <a:buNone/>
            </a:pPr>
            <a:r>
              <a:rPr lang="en">
                <a:solidFill>
                  <a:schemeClr val="dk1"/>
                </a:solidFill>
                <a:highlight>
                  <a:schemeClr val="lt1"/>
                </a:highlight>
                <a:latin typeface="Manrope"/>
                <a:ea typeface="Manrope"/>
                <a:cs typeface="Manrope"/>
                <a:sym typeface="Manrope"/>
              </a:rPr>
              <a:t>1 - Ingresá a </a:t>
            </a:r>
            <a:r>
              <a:rPr lang="en" u="sng">
                <a:solidFill>
                  <a:schemeClr val="hlink"/>
                </a:solidFill>
                <a:highlight>
                  <a:schemeClr val="lt1"/>
                </a:highlight>
                <a:latin typeface="Manrope"/>
                <a:ea typeface="Manrope"/>
                <a:cs typeface="Manrope"/>
                <a:sym typeface="Manrope"/>
                <a:hlinkClick r:id="rId4"/>
              </a:rPr>
              <a:t>https://www.python.org/downloads/</a:t>
            </a:r>
            <a:endParaRPr>
              <a:solidFill>
                <a:schemeClr val="dk1"/>
              </a:solidFill>
              <a:highlight>
                <a:schemeClr val="lt1"/>
              </a:highlight>
              <a:latin typeface="Manrope"/>
              <a:ea typeface="Manrope"/>
              <a:cs typeface="Manrope"/>
              <a:sym typeface="Manrope"/>
            </a:endParaRPr>
          </a:p>
          <a:p>
            <a:pPr marL="0" lvl="0" indent="0" algn="just" rtl="0">
              <a:lnSpc>
                <a:spcPct val="115000"/>
              </a:lnSpc>
              <a:spcBef>
                <a:spcPts val="0"/>
              </a:spcBef>
              <a:spcAft>
                <a:spcPts val="0"/>
              </a:spcAft>
              <a:buNone/>
            </a:pPr>
            <a:endParaRPr>
              <a:solidFill>
                <a:schemeClr val="dk1"/>
              </a:solidFill>
              <a:highlight>
                <a:schemeClr val="lt1"/>
              </a:highlight>
              <a:latin typeface="Manrope"/>
              <a:ea typeface="Manrope"/>
              <a:cs typeface="Manrope"/>
              <a:sym typeface="Manrope"/>
            </a:endParaRPr>
          </a:p>
          <a:p>
            <a:pPr marL="0" lvl="0" indent="0" algn="just" rtl="0">
              <a:lnSpc>
                <a:spcPct val="115000"/>
              </a:lnSpc>
              <a:spcBef>
                <a:spcPts val="0"/>
              </a:spcBef>
              <a:spcAft>
                <a:spcPts val="0"/>
              </a:spcAft>
              <a:buNone/>
            </a:pPr>
            <a:r>
              <a:rPr lang="en">
                <a:solidFill>
                  <a:schemeClr val="dk1"/>
                </a:solidFill>
                <a:highlight>
                  <a:schemeClr val="lt1"/>
                </a:highlight>
                <a:latin typeface="Manrope"/>
                <a:ea typeface="Manrope"/>
                <a:cs typeface="Manrope"/>
                <a:sym typeface="Manrope"/>
              </a:rPr>
              <a:t>2 - Se reconocerá el sistema operativo automáticamente, por lo que solo resta descargar la última versión.</a:t>
            </a:r>
            <a:endParaRPr>
              <a:solidFill>
                <a:schemeClr val="dk1"/>
              </a:solidFill>
              <a:highlight>
                <a:schemeClr val="lt1"/>
              </a:highlight>
              <a:latin typeface="Manrope"/>
              <a:ea typeface="Manrope"/>
              <a:cs typeface="Manrope"/>
              <a:sym typeface="Manrope"/>
            </a:endParaRPr>
          </a:p>
          <a:p>
            <a:pPr marL="0" lvl="0" indent="0" algn="just" rtl="0">
              <a:lnSpc>
                <a:spcPct val="115000"/>
              </a:lnSpc>
              <a:spcBef>
                <a:spcPts val="0"/>
              </a:spcBef>
              <a:spcAft>
                <a:spcPts val="0"/>
              </a:spcAft>
              <a:buNone/>
            </a:pPr>
            <a:endParaRPr>
              <a:solidFill>
                <a:schemeClr val="dk1"/>
              </a:solidFill>
              <a:highlight>
                <a:schemeClr val="lt1"/>
              </a:highlight>
              <a:latin typeface="Manrope"/>
              <a:ea typeface="Manrope"/>
              <a:cs typeface="Manrope"/>
              <a:sym typeface="Manrope"/>
            </a:endParaRPr>
          </a:p>
          <a:p>
            <a:pPr marL="0" lvl="0" indent="0" algn="just" rtl="0">
              <a:lnSpc>
                <a:spcPct val="115000"/>
              </a:lnSpc>
              <a:spcBef>
                <a:spcPts val="0"/>
              </a:spcBef>
              <a:spcAft>
                <a:spcPts val="0"/>
              </a:spcAft>
              <a:buNone/>
            </a:pPr>
            <a:r>
              <a:rPr lang="en">
                <a:solidFill>
                  <a:schemeClr val="dk1"/>
                </a:solidFill>
                <a:highlight>
                  <a:schemeClr val="lt1"/>
                </a:highlight>
                <a:latin typeface="Manrope"/>
                <a:ea typeface="Manrope"/>
                <a:cs typeface="Manrope"/>
                <a:sym typeface="Manrope"/>
              </a:rPr>
              <a:t>3 - Una vez descargado, ejecutá el instalador.</a:t>
            </a:r>
            <a:endParaRPr>
              <a:solidFill>
                <a:schemeClr val="dk1"/>
              </a:solidFill>
              <a:highlight>
                <a:schemeClr val="lt1"/>
              </a:highlight>
              <a:latin typeface="Manrope"/>
              <a:ea typeface="Manrope"/>
              <a:cs typeface="Manrope"/>
              <a:sym typeface="Manrope"/>
            </a:endParaRPr>
          </a:p>
          <a:p>
            <a:pPr marL="0" lvl="0" indent="0" algn="just" rtl="0">
              <a:lnSpc>
                <a:spcPct val="115000"/>
              </a:lnSpc>
              <a:spcBef>
                <a:spcPts val="0"/>
              </a:spcBef>
              <a:spcAft>
                <a:spcPts val="0"/>
              </a:spcAft>
              <a:buNone/>
            </a:pPr>
            <a:endParaRPr>
              <a:solidFill>
                <a:schemeClr val="dk1"/>
              </a:solidFill>
              <a:highlight>
                <a:schemeClr val="lt1"/>
              </a:highlight>
              <a:latin typeface="Manrope"/>
              <a:ea typeface="Manrope"/>
              <a:cs typeface="Manrope"/>
              <a:sym typeface="Manrope"/>
            </a:endParaRPr>
          </a:p>
          <a:p>
            <a:pPr marL="0" lvl="0" indent="0" algn="just" rtl="0">
              <a:spcBef>
                <a:spcPts val="0"/>
              </a:spcBef>
              <a:spcAft>
                <a:spcPts val="0"/>
              </a:spcAft>
              <a:buNone/>
            </a:pPr>
            <a:r>
              <a:rPr lang="en">
                <a:solidFill>
                  <a:schemeClr val="dk1"/>
                </a:solidFill>
                <a:highlight>
                  <a:schemeClr val="lt1"/>
                </a:highlight>
                <a:latin typeface="Manrope"/>
                <a:ea typeface="Manrope"/>
                <a:cs typeface="Manrope"/>
                <a:sym typeface="Manrope"/>
              </a:rPr>
              <a:t>4 - Seleccioná la opción “Add python.exe Path” (¡sin falta!)</a:t>
            </a:r>
            <a:endParaRPr>
              <a:solidFill>
                <a:schemeClr val="dk1"/>
              </a:solidFill>
              <a:highlight>
                <a:schemeClr val="lt1"/>
              </a:highlight>
              <a:latin typeface="Manrope"/>
              <a:ea typeface="Manrope"/>
              <a:cs typeface="Manrope"/>
              <a:sym typeface="Manrope"/>
            </a:endParaRPr>
          </a:p>
          <a:p>
            <a:pPr marL="0" lvl="0" indent="0" algn="just" rtl="0">
              <a:spcBef>
                <a:spcPts val="0"/>
              </a:spcBef>
              <a:spcAft>
                <a:spcPts val="0"/>
              </a:spcAft>
              <a:buClr>
                <a:schemeClr val="dk1"/>
              </a:buClr>
              <a:buSzPct val="91666"/>
              <a:buFont typeface="Arial"/>
              <a:buNone/>
            </a:pPr>
            <a:endParaRPr>
              <a:solidFill>
                <a:schemeClr val="dk1"/>
              </a:solidFill>
              <a:highlight>
                <a:schemeClr val="lt1"/>
              </a:highlight>
              <a:latin typeface="Manrope"/>
              <a:ea typeface="Manrope"/>
              <a:cs typeface="Manrope"/>
              <a:sym typeface="Manrope"/>
            </a:endParaRPr>
          </a:p>
          <a:p>
            <a:pPr marL="0" lvl="0" indent="0" algn="just" rtl="0">
              <a:lnSpc>
                <a:spcPct val="115000"/>
              </a:lnSpc>
              <a:spcBef>
                <a:spcPts val="0"/>
              </a:spcBef>
              <a:spcAft>
                <a:spcPts val="0"/>
              </a:spcAft>
              <a:buNone/>
            </a:pPr>
            <a:r>
              <a:rPr lang="en">
                <a:solidFill>
                  <a:schemeClr val="dk1"/>
                </a:solidFill>
                <a:highlight>
                  <a:schemeClr val="lt1"/>
                </a:highlight>
                <a:latin typeface="Manrope"/>
                <a:ea typeface="Manrope"/>
                <a:cs typeface="Manrope"/>
                <a:sym typeface="Manrope"/>
              </a:rPr>
              <a:t>5 - Presioná en “Install Now” ( quedará la carpeta de instalación por defecto). Si querés cambiar la carpeta de instalación tenés que seleccionar en “Customize installation”.</a:t>
            </a:r>
            <a:endParaRPr>
              <a:solidFill>
                <a:schemeClr val="dk1"/>
              </a:solidFill>
              <a:highlight>
                <a:schemeClr val="lt1"/>
              </a:highlight>
              <a:latin typeface="Manrope"/>
              <a:ea typeface="Manrope"/>
              <a:cs typeface="Manrope"/>
              <a:sym typeface="Manrope"/>
            </a:endParaRPr>
          </a:p>
          <a:p>
            <a:pPr marL="0" lvl="0" indent="0" algn="just" rtl="0">
              <a:lnSpc>
                <a:spcPct val="115000"/>
              </a:lnSpc>
              <a:spcBef>
                <a:spcPts val="0"/>
              </a:spcBef>
              <a:spcAft>
                <a:spcPts val="0"/>
              </a:spcAft>
              <a:buNone/>
            </a:pPr>
            <a:endParaRPr>
              <a:solidFill>
                <a:schemeClr val="dk1"/>
              </a:solidFill>
              <a:highlight>
                <a:schemeClr val="lt1"/>
              </a:highlight>
              <a:latin typeface="Manrope"/>
              <a:ea typeface="Manrope"/>
              <a:cs typeface="Manrope"/>
              <a:sym typeface="Manrope"/>
            </a:endParaRPr>
          </a:p>
          <a:p>
            <a:pPr marL="0" lvl="0" indent="0" algn="just" rtl="0">
              <a:lnSpc>
                <a:spcPct val="115000"/>
              </a:lnSpc>
              <a:spcBef>
                <a:spcPts val="0"/>
              </a:spcBef>
              <a:spcAft>
                <a:spcPts val="0"/>
              </a:spcAft>
              <a:buNone/>
            </a:pPr>
            <a:r>
              <a:rPr lang="en">
                <a:solidFill>
                  <a:schemeClr val="dk1"/>
                </a:solidFill>
                <a:highlight>
                  <a:schemeClr val="lt1"/>
                </a:highlight>
                <a:latin typeface="Manrope"/>
                <a:ea typeface="Manrope"/>
                <a:cs typeface="Manrope"/>
                <a:sym typeface="Manrope"/>
              </a:rPr>
              <a:t>6 - Una vez finalizada la instalación, hacé clic en el botón “Close”.</a:t>
            </a:r>
            <a:endParaRPr>
              <a:solidFill>
                <a:schemeClr val="dk1"/>
              </a:solidFill>
              <a:highlight>
                <a:schemeClr val="lt1"/>
              </a:highlight>
              <a:latin typeface="Manrope"/>
              <a:ea typeface="Manrope"/>
              <a:cs typeface="Manrope"/>
              <a:sym typeface="Manrope"/>
            </a:endParaRPr>
          </a:p>
          <a:p>
            <a:pPr marL="0" lvl="0" indent="0" algn="just" rtl="0">
              <a:lnSpc>
                <a:spcPct val="115000"/>
              </a:lnSpc>
              <a:spcBef>
                <a:spcPts val="0"/>
              </a:spcBef>
              <a:spcAft>
                <a:spcPts val="0"/>
              </a:spcAft>
              <a:buNone/>
            </a:pPr>
            <a:endParaRPr>
              <a:solidFill>
                <a:schemeClr val="dk1"/>
              </a:solidFill>
              <a:highlight>
                <a:schemeClr val="lt1"/>
              </a:highlight>
              <a:latin typeface="Manrope"/>
              <a:ea typeface="Manrope"/>
              <a:cs typeface="Manrope"/>
              <a:sym typeface="Manrope"/>
            </a:endParaRPr>
          </a:p>
          <a:p>
            <a:pPr marL="0" lvl="0" indent="0" algn="just" rtl="0">
              <a:lnSpc>
                <a:spcPct val="115000"/>
              </a:lnSpc>
              <a:spcBef>
                <a:spcPts val="0"/>
              </a:spcBef>
              <a:spcAft>
                <a:spcPts val="0"/>
              </a:spcAft>
              <a:buNone/>
            </a:pPr>
            <a:r>
              <a:rPr lang="en">
                <a:solidFill>
                  <a:schemeClr val="dk1"/>
                </a:solidFill>
                <a:highlight>
                  <a:schemeClr val="lt1"/>
                </a:highlight>
                <a:latin typeface="Manrope"/>
                <a:ea typeface="Manrope"/>
                <a:cs typeface="Manrope"/>
                <a:sym typeface="Manrope"/>
              </a:rPr>
              <a:t>7 - Python ya está instalado, pero si querés verificar, solo debés buscar en el inicio “Python” y te va a aparecer el programa.</a:t>
            </a:r>
            <a:endParaRPr>
              <a:solidFill>
                <a:schemeClr val="dk1"/>
              </a:solidFill>
              <a:highlight>
                <a:schemeClr val="lt1"/>
              </a:highlight>
              <a:latin typeface="Manrope"/>
              <a:ea typeface="Manrope"/>
              <a:cs typeface="Manrope"/>
              <a:sym typeface="Manrope"/>
            </a:endParaRPr>
          </a:p>
        </p:txBody>
      </p:sp>
      <p:pic>
        <p:nvPicPr>
          <p:cNvPr id="280" name="Google Shape;280;p31"/>
          <p:cNvPicPr preferRelativeResize="0"/>
          <p:nvPr/>
        </p:nvPicPr>
        <p:blipFill>
          <a:blip r:embed="rId5">
            <a:alphaModFix/>
          </a:blip>
          <a:stretch>
            <a:fillRect/>
          </a:stretch>
        </p:blipFill>
        <p:spPr>
          <a:xfrm>
            <a:off x="3921565" y="1371012"/>
            <a:ext cx="4567561" cy="2819975"/>
          </a:xfrm>
          <a:prstGeom prst="rect">
            <a:avLst/>
          </a:prstGeom>
          <a:solidFill>
            <a:schemeClr val="lt2"/>
          </a:solidFill>
          <a:ln>
            <a:noFill/>
          </a:ln>
          <a:effectLst>
            <a:outerShdw blurRad="57150" dist="19050" dir="5400000" algn="bl" rotWithShape="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1"/>
        <p:cNvGrpSpPr/>
        <p:nvPr/>
      </p:nvGrpSpPr>
      <p:grpSpPr>
        <a:xfrm>
          <a:off x="0" y="0"/>
          <a:ext cx="0" cy="0"/>
          <a:chOff x="0" y="0"/>
          <a:chExt cx="0" cy="0"/>
        </a:xfrm>
      </p:grpSpPr>
      <p:grpSp>
        <p:nvGrpSpPr>
          <p:cNvPr id="72" name="Google Shape;72;p14"/>
          <p:cNvGrpSpPr/>
          <p:nvPr/>
        </p:nvGrpSpPr>
        <p:grpSpPr>
          <a:xfrm>
            <a:off x="2658750" y="2229875"/>
            <a:ext cx="3628500" cy="2058000"/>
            <a:chOff x="2658750" y="2229875"/>
            <a:chExt cx="3628500" cy="2058000"/>
          </a:xfrm>
        </p:grpSpPr>
        <p:sp>
          <p:nvSpPr>
            <p:cNvPr id="73" name="Google Shape;73;p14"/>
            <p:cNvSpPr/>
            <p:nvPr/>
          </p:nvSpPr>
          <p:spPr>
            <a:xfrm>
              <a:off x="2658750" y="2229875"/>
              <a:ext cx="3628500" cy="2058000"/>
            </a:xfrm>
            <a:prstGeom prst="roundRect">
              <a:avLst>
                <a:gd name="adj"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74" name="Google Shape;74;p14"/>
            <p:cNvCxnSpPr/>
            <p:nvPr/>
          </p:nvCxnSpPr>
          <p:spPr>
            <a:xfrm>
              <a:off x="2797075" y="2315350"/>
              <a:ext cx="3372000" cy="1887900"/>
            </a:xfrm>
            <a:prstGeom prst="straightConnector1">
              <a:avLst/>
            </a:prstGeom>
            <a:noFill/>
            <a:ln w="9525" cap="flat" cmpd="sng">
              <a:solidFill>
                <a:schemeClr val="lt1"/>
              </a:solidFill>
              <a:prstDash val="solid"/>
              <a:round/>
              <a:headEnd type="none" w="med" len="med"/>
              <a:tailEnd type="none" w="med" len="med"/>
            </a:ln>
          </p:spPr>
        </p:cxnSp>
        <p:cxnSp>
          <p:nvCxnSpPr>
            <p:cNvPr id="75" name="Google Shape;75;p14"/>
            <p:cNvCxnSpPr/>
            <p:nvPr/>
          </p:nvCxnSpPr>
          <p:spPr>
            <a:xfrm rot="10800000" flipH="1">
              <a:off x="2758225" y="2338600"/>
              <a:ext cx="3457500" cy="1857000"/>
            </a:xfrm>
            <a:prstGeom prst="straightConnector1">
              <a:avLst/>
            </a:prstGeom>
            <a:noFill/>
            <a:ln w="9525" cap="flat" cmpd="sng">
              <a:solidFill>
                <a:schemeClr val="lt1"/>
              </a:solidFill>
              <a:prstDash val="solid"/>
              <a:round/>
              <a:headEnd type="none" w="med" len="med"/>
              <a:tailEnd type="none" w="med" len="med"/>
            </a:ln>
          </p:spPr>
        </p:cxnSp>
      </p:grpSp>
      <p:sp>
        <p:nvSpPr>
          <p:cNvPr id="76" name="Google Shape;76;p14"/>
          <p:cNvSpPr/>
          <p:nvPr/>
        </p:nvSpPr>
        <p:spPr>
          <a:xfrm>
            <a:off x="3107850" y="2424125"/>
            <a:ext cx="2703900" cy="1686000"/>
          </a:xfrm>
          <a:prstGeom prst="roundRect">
            <a:avLst>
              <a:gd name="adj" fmla="val 16667"/>
            </a:avLst>
          </a:prstGeom>
          <a:solidFill>
            <a:srgbClr val="2B2B2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7" name="Google Shape;77;p14"/>
          <p:cNvSpPr/>
          <p:nvPr/>
        </p:nvSpPr>
        <p:spPr>
          <a:xfrm>
            <a:off x="2703825" y="1417350"/>
            <a:ext cx="3581700" cy="668100"/>
          </a:xfrm>
          <a:prstGeom prst="roundRect">
            <a:avLst>
              <a:gd name="adj" fmla="val 16667"/>
            </a:avLst>
          </a:prstGeom>
          <a:solidFill>
            <a:srgbClr val="001E3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8" name="Google Shape;78;p14"/>
          <p:cNvSpPr txBox="1"/>
          <p:nvPr/>
        </p:nvSpPr>
        <p:spPr>
          <a:xfrm>
            <a:off x="3121050" y="2413775"/>
            <a:ext cx="2703900" cy="1723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50">
                <a:solidFill>
                  <a:schemeClr val="lt1"/>
                </a:solidFill>
                <a:latin typeface="Manrope SemiBold"/>
                <a:ea typeface="Manrope SemiBold"/>
                <a:cs typeface="Manrope SemiBold"/>
                <a:sym typeface="Manrope SemiBold"/>
              </a:rPr>
              <a:t> Durante esta primer semana, abordaremos conceptos básicos necesarios para la comprensión de este curso. Además, te ayudaremos a instalar las herramientas necesarias para cursar correctamente esta etapa.</a:t>
            </a:r>
            <a:endParaRPr sz="1250">
              <a:solidFill>
                <a:schemeClr val="lt1"/>
              </a:solidFill>
              <a:latin typeface="Manrope SemiBold"/>
              <a:ea typeface="Manrope SemiBold"/>
              <a:cs typeface="Manrope SemiBold"/>
              <a:sym typeface="Manrope SemiBold"/>
            </a:endParaRPr>
          </a:p>
        </p:txBody>
      </p:sp>
      <p:sp>
        <p:nvSpPr>
          <p:cNvPr id="79" name="Google Shape;79;p14"/>
          <p:cNvSpPr txBox="1"/>
          <p:nvPr/>
        </p:nvSpPr>
        <p:spPr>
          <a:xfrm>
            <a:off x="2781150" y="1535850"/>
            <a:ext cx="3581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latin typeface="Manrope"/>
                <a:ea typeface="Manrope"/>
                <a:cs typeface="Manrope"/>
                <a:sym typeface="Manrope"/>
              </a:rPr>
              <a:t>¿Qué trataremos esta semana?</a:t>
            </a:r>
            <a:endParaRPr b="1">
              <a:solidFill>
                <a:schemeClr val="lt1"/>
              </a:solidFill>
              <a:latin typeface="Manrope"/>
              <a:ea typeface="Manrope"/>
              <a:cs typeface="Manrope"/>
              <a:sym typeface="Manrope"/>
            </a:endParaRPr>
          </a:p>
        </p:txBody>
      </p:sp>
      <p:sp>
        <p:nvSpPr>
          <p:cNvPr id="80" name="Google Shape;80;p14"/>
          <p:cNvSpPr/>
          <p:nvPr/>
        </p:nvSpPr>
        <p:spPr>
          <a:xfrm>
            <a:off x="5666475" y="1492863"/>
            <a:ext cx="530866" cy="517068"/>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4"/>
        <p:cNvGrpSpPr/>
        <p:nvPr/>
      </p:nvGrpSpPr>
      <p:grpSpPr>
        <a:xfrm>
          <a:off x="0" y="0"/>
          <a:ext cx="0" cy="0"/>
          <a:chOff x="0" y="0"/>
          <a:chExt cx="0" cy="0"/>
        </a:xfrm>
      </p:grpSpPr>
      <p:sp>
        <p:nvSpPr>
          <p:cNvPr id="285" name="Google Shape;285;p32"/>
          <p:cNvSpPr txBox="1">
            <a:spLocks noGrp="1"/>
          </p:cNvSpPr>
          <p:nvPr>
            <p:ph type="title"/>
          </p:nvPr>
        </p:nvSpPr>
        <p:spPr>
          <a:xfrm>
            <a:off x="540300" y="631800"/>
            <a:ext cx="2808000" cy="755700"/>
          </a:xfrm>
          <a:prstGeom prst="rect">
            <a:avLst/>
          </a:prstGeom>
        </p:spPr>
        <p:txBody>
          <a:bodyPr spcFirstLastPara="1" wrap="square" lIns="91425" tIns="91425" rIns="91425" bIns="91425" anchor="b" anchorCtr="0">
            <a:noAutofit/>
          </a:bodyPr>
          <a:lstStyle/>
          <a:p>
            <a:pPr marL="0" lvl="0" indent="0" algn="ctr" rtl="0">
              <a:lnSpc>
                <a:spcPct val="103993"/>
              </a:lnSpc>
              <a:spcBef>
                <a:spcPts val="0"/>
              </a:spcBef>
              <a:spcAft>
                <a:spcPts val="0"/>
              </a:spcAft>
              <a:buSzPts val="990"/>
              <a:buNone/>
            </a:pPr>
            <a:r>
              <a:rPr lang="en" sz="1629">
                <a:latin typeface="Manrope SemiBold"/>
                <a:ea typeface="Manrope SemiBold"/>
                <a:cs typeface="Manrope SemiBold"/>
                <a:sym typeface="Manrope SemiBold"/>
              </a:rPr>
              <a:t>Extensión de Python en VSC</a:t>
            </a:r>
            <a:endParaRPr sz="1629">
              <a:latin typeface="Manrope SemiBold"/>
              <a:ea typeface="Manrope SemiBold"/>
              <a:cs typeface="Manrope SemiBold"/>
              <a:sym typeface="Manrope SemiBold"/>
            </a:endParaRPr>
          </a:p>
        </p:txBody>
      </p:sp>
      <p:sp>
        <p:nvSpPr>
          <p:cNvPr id="286" name="Google Shape;286;p32"/>
          <p:cNvSpPr txBox="1">
            <a:spLocks noGrp="1"/>
          </p:cNvSpPr>
          <p:nvPr>
            <p:ph type="body" idx="1"/>
          </p:nvPr>
        </p:nvSpPr>
        <p:spPr>
          <a:xfrm>
            <a:off x="540300" y="1389600"/>
            <a:ext cx="2808000" cy="3179400"/>
          </a:xfrm>
          <a:prstGeom prst="rect">
            <a:avLst/>
          </a:prstGeom>
        </p:spPr>
        <p:txBody>
          <a:bodyPr spcFirstLastPara="1" wrap="square" lIns="91425" tIns="91425" rIns="91425" bIns="91425" anchor="t" anchorCtr="0">
            <a:normAutofit/>
          </a:bodyPr>
          <a:lstStyle/>
          <a:p>
            <a:pPr marL="0" lvl="0" indent="0" algn="just" rtl="0">
              <a:lnSpc>
                <a:spcPct val="95000"/>
              </a:lnSpc>
              <a:spcBef>
                <a:spcPts val="0"/>
              </a:spcBef>
              <a:spcAft>
                <a:spcPts val="0"/>
              </a:spcAft>
              <a:buClr>
                <a:schemeClr val="dk1"/>
              </a:buClr>
              <a:buSzPts val="1018"/>
              <a:buFont typeface="Arial"/>
              <a:buNone/>
            </a:pPr>
            <a:r>
              <a:rPr lang="en" sz="750">
                <a:solidFill>
                  <a:schemeClr val="dk1"/>
                </a:solidFill>
                <a:highlight>
                  <a:schemeClr val="lt1"/>
                </a:highlight>
                <a:latin typeface="Manrope"/>
                <a:ea typeface="Manrope"/>
                <a:cs typeface="Manrope"/>
                <a:sym typeface="Manrope"/>
              </a:rPr>
              <a:t>Además del video de instalación te vamos a dejar los pasos para la instalación de la integración de Python con Visual Studio Code: </a:t>
            </a:r>
            <a:endParaRPr sz="750">
              <a:solidFill>
                <a:schemeClr val="dk1"/>
              </a:solidFill>
              <a:highlight>
                <a:schemeClr val="lt1"/>
              </a:highlight>
              <a:latin typeface="Manrope"/>
              <a:ea typeface="Manrope"/>
              <a:cs typeface="Manrope"/>
              <a:sym typeface="Manrope"/>
            </a:endParaRPr>
          </a:p>
          <a:p>
            <a:pPr marL="0" lvl="0" indent="0" algn="just" rtl="0">
              <a:lnSpc>
                <a:spcPct val="95000"/>
              </a:lnSpc>
              <a:spcBef>
                <a:spcPts val="0"/>
              </a:spcBef>
              <a:spcAft>
                <a:spcPts val="0"/>
              </a:spcAft>
              <a:buClr>
                <a:schemeClr val="dk1"/>
              </a:buClr>
              <a:buSzPts val="1018"/>
              <a:buFont typeface="Arial"/>
              <a:buNone/>
            </a:pPr>
            <a:endParaRPr sz="750">
              <a:solidFill>
                <a:schemeClr val="dk1"/>
              </a:solidFill>
              <a:highlight>
                <a:schemeClr val="lt1"/>
              </a:highlight>
              <a:latin typeface="Manrope"/>
              <a:ea typeface="Manrope"/>
              <a:cs typeface="Manrope"/>
              <a:sym typeface="Manrope"/>
            </a:endParaRPr>
          </a:p>
          <a:p>
            <a:pPr marL="0" lvl="0" indent="0" algn="just" rtl="0">
              <a:lnSpc>
                <a:spcPct val="95000"/>
              </a:lnSpc>
              <a:spcBef>
                <a:spcPts val="0"/>
              </a:spcBef>
              <a:spcAft>
                <a:spcPts val="0"/>
              </a:spcAft>
              <a:buClr>
                <a:schemeClr val="dk1"/>
              </a:buClr>
              <a:buSzPts val="1018"/>
              <a:buFont typeface="Arial"/>
              <a:buNone/>
            </a:pPr>
            <a:r>
              <a:rPr lang="en" sz="750">
                <a:solidFill>
                  <a:schemeClr val="dk1"/>
                </a:solidFill>
                <a:highlight>
                  <a:schemeClr val="lt1"/>
                </a:highlight>
                <a:latin typeface="Manrope"/>
                <a:ea typeface="Manrope"/>
                <a:cs typeface="Manrope"/>
                <a:sym typeface="Manrope"/>
              </a:rPr>
              <a:t>1 - Abrí VSC y hacé click en “Extensiones”.</a:t>
            </a:r>
            <a:endParaRPr sz="750">
              <a:solidFill>
                <a:schemeClr val="dk1"/>
              </a:solidFill>
              <a:highlight>
                <a:schemeClr val="lt1"/>
              </a:highlight>
              <a:latin typeface="Manrope"/>
              <a:ea typeface="Manrope"/>
              <a:cs typeface="Manrope"/>
              <a:sym typeface="Manrope"/>
            </a:endParaRPr>
          </a:p>
          <a:p>
            <a:pPr marL="0" lvl="0" indent="0" algn="just" rtl="0">
              <a:lnSpc>
                <a:spcPct val="95000"/>
              </a:lnSpc>
              <a:spcBef>
                <a:spcPts val="0"/>
              </a:spcBef>
              <a:spcAft>
                <a:spcPts val="0"/>
              </a:spcAft>
              <a:buClr>
                <a:schemeClr val="dk1"/>
              </a:buClr>
              <a:buSzPts val="1018"/>
              <a:buFont typeface="Arial"/>
              <a:buNone/>
            </a:pPr>
            <a:endParaRPr sz="750">
              <a:solidFill>
                <a:schemeClr val="dk1"/>
              </a:solidFill>
              <a:highlight>
                <a:schemeClr val="lt1"/>
              </a:highlight>
              <a:latin typeface="Manrope"/>
              <a:ea typeface="Manrope"/>
              <a:cs typeface="Manrope"/>
              <a:sym typeface="Manrope"/>
            </a:endParaRPr>
          </a:p>
          <a:p>
            <a:pPr marL="0" lvl="0" indent="0" algn="just" rtl="0">
              <a:lnSpc>
                <a:spcPct val="95000"/>
              </a:lnSpc>
              <a:spcBef>
                <a:spcPts val="0"/>
              </a:spcBef>
              <a:spcAft>
                <a:spcPts val="0"/>
              </a:spcAft>
              <a:buClr>
                <a:schemeClr val="dk1"/>
              </a:buClr>
              <a:buSzPts val="1018"/>
              <a:buFont typeface="Arial"/>
              <a:buNone/>
            </a:pPr>
            <a:r>
              <a:rPr lang="en" sz="750">
                <a:solidFill>
                  <a:schemeClr val="dk1"/>
                </a:solidFill>
                <a:highlight>
                  <a:schemeClr val="lt1"/>
                </a:highlight>
                <a:latin typeface="Manrope"/>
                <a:ea typeface="Manrope"/>
                <a:cs typeface="Manrope"/>
                <a:sym typeface="Manrope"/>
              </a:rPr>
              <a:t>2 - En la barra de búsqueda, escribí Python y hacé click en el primer resultado (Autor de la extensión: Microsoft).</a:t>
            </a:r>
            <a:endParaRPr sz="750">
              <a:solidFill>
                <a:schemeClr val="dk1"/>
              </a:solidFill>
              <a:highlight>
                <a:schemeClr val="lt1"/>
              </a:highlight>
              <a:latin typeface="Manrope"/>
              <a:ea typeface="Manrope"/>
              <a:cs typeface="Manrope"/>
              <a:sym typeface="Manrope"/>
            </a:endParaRPr>
          </a:p>
          <a:p>
            <a:pPr marL="0" lvl="0" indent="0" algn="just" rtl="0">
              <a:lnSpc>
                <a:spcPct val="95000"/>
              </a:lnSpc>
              <a:spcBef>
                <a:spcPts val="0"/>
              </a:spcBef>
              <a:spcAft>
                <a:spcPts val="0"/>
              </a:spcAft>
              <a:buClr>
                <a:schemeClr val="dk1"/>
              </a:buClr>
              <a:buSzPts val="1018"/>
              <a:buFont typeface="Arial"/>
              <a:buNone/>
            </a:pPr>
            <a:endParaRPr sz="750">
              <a:solidFill>
                <a:schemeClr val="dk1"/>
              </a:solidFill>
              <a:highlight>
                <a:schemeClr val="lt1"/>
              </a:highlight>
              <a:latin typeface="Manrope"/>
              <a:ea typeface="Manrope"/>
              <a:cs typeface="Manrope"/>
              <a:sym typeface="Manrope"/>
            </a:endParaRPr>
          </a:p>
          <a:p>
            <a:pPr marL="0" lvl="0" indent="0" algn="just" rtl="0">
              <a:lnSpc>
                <a:spcPct val="95000"/>
              </a:lnSpc>
              <a:spcBef>
                <a:spcPts val="0"/>
              </a:spcBef>
              <a:spcAft>
                <a:spcPts val="0"/>
              </a:spcAft>
              <a:buClr>
                <a:schemeClr val="dk1"/>
              </a:buClr>
              <a:buSzPts val="1018"/>
              <a:buFont typeface="Arial"/>
              <a:buNone/>
            </a:pPr>
            <a:r>
              <a:rPr lang="en" sz="750">
                <a:solidFill>
                  <a:schemeClr val="dk1"/>
                </a:solidFill>
                <a:highlight>
                  <a:schemeClr val="lt1"/>
                </a:highlight>
                <a:latin typeface="Manrope"/>
                <a:ea typeface="Manrope"/>
                <a:cs typeface="Manrope"/>
                <a:sym typeface="Manrope"/>
              </a:rPr>
              <a:t>3 - Hacé click en “Install” o “Instalar” y una vez que finalice, VSC te pedirá que reinicies el programa, por lo que se debe reiniciar, y listo, se completó la instalación de la extensión de Python en VSC.</a:t>
            </a:r>
            <a:endParaRPr sz="750">
              <a:solidFill>
                <a:schemeClr val="dk1"/>
              </a:solidFill>
              <a:highlight>
                <a:schemeClr val="lt1"/>
              </a:highlight>
              <a:latin typeface="Manrope"/>
              <a:ea typeface="Manrope"/>
              <a:cs typeface="Manrope"/>
              <a:sym typeface="Manrope"/>
            </a:endParaRPr>
          </a:p>
        </p:txBody>
      </p:sp>
      <p:sp>
        <p:nvSpPr>
          <p:cNvPr id="287" name="Google Shape;287;p32"/>
          <p:cNvSpPr/>
          <p:nvPr/>
        </p:nvSpPr>
        <p:spPr>
          <a:xfrm>
            <a:off x="4272158" y="1613382"/>
            <a:ext cx="3866400" cy="26046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288" name="Google Shape;288;p32"/>
          <p:cNvCxnSpPr/>
          <p:nvPr/>
        </p:nvCxnSpPr>
        <p:spPr>
          <a:xfrm>
            <a:off x="610850" y="1366625"/>
            <a:ext cx="2566800" cy="0"/>
          </a:xfrm>
          <a:prstGeom prst="straightConnector1">
            <a:avLst/>
          </a:prstGeom>
          <a:noFill/>
          <a:ln w="9525" cap="flat" cmpd="sng">
            <a:solidFill>
              <a:srgbClr val="F06BF7"/>
            </a:solidFill>
            <a:prstDash val="solid"/>
            <a:round/>
            <a:headEnd type="none" w="med" len="med"/>
            <a:tailEnd type="none" w="med" len="med"/>
          </a:ln>
        </p:spPr>
      </p:cxnSp>
      <p:sp>
        <p:nvSpPr>
          <p:cNvPr id="289" name="Google Shape;289;p32"/>
          <p:cNvSpPr txBox="1"/>
          <p:nvPr/>
        </p:nvSpPr>
        <p:spPr>
          <a:xfrm>
            <a:off x="5667000" y="2488950"/>
            <a:ext cx="1076700" cy="584100"/>
          </a:xfrm>
          <a:prstGeom prst="rect">
            <a:avLst/>
          </a:prstGeom>
          <a:noFill/>
          <a:ln>
            <a:noFill/>
          </a:ln>
        </p:spPr>
        <p:txBody>
          <a:bodyPr spcFirstLastPara="1" wrap="square" lIns="0" tIns="0" rIns="0" bIns="0" anchor="t" anchorCtr="0">
            <a:spAutoFit/>
          </a:bodyPr>
          <a:lstStyle/>
          <a:p>
            <a:pPr marL="0" marR="0" lvl="1" indent="0" algn="ctr" rtl="0">
              <a:lnSpc>
                <a:spcPct val="153018"/>
              </a:lnSpc>
              <a:spcBef>
                <a:spcPts val="0"/>
              </a:spcBef>
              <a:spcAft>
                <a:spcPts val="0"/>
              </a:spcAft>
              <a:buNone/>
            </a:pPr>
            <a:r>
              <a:rPr lang="en" sz="1500">
                <a:latin typeface="Manrope"/>
                <a:ea typeface="Manrope"/>
                <a:cs typeface="Manrope"/>
                <a:sym typeface="Manrope"/>
              </a:rPr>
              <a:t>diagrama,  </a:t>
            </a:r>
            <a:endParaRPr sz="1500">
              <a:latin typeface="Manrope"/>
              <a:ea typeface="Manrope"/>
              <a:cs typeface="Manrope"/>
              <a:sym typeface="Manrope"/>
            </a:endParaRPr>
          </a:p>
          <a:p>
            <a:pPr marL="0" marR="0" lvl="1" indent="0" algn="ctr" rtl="0">
              <a:lnSpc>
                <a:spcPct val="153018"/>
              </a:lnSpc>
              <a:spcBef>
                <a:spcPts val="0"/>
              </a:spcBef>
              <a:spcAft>
                <a:spcPts val="0"/>
              </a:spcAft>
              <a:buNone/>
            </a:pPr>
            <a:r>
              <a:rPr lang="en" sz="1500">
                <a:latin typeface="Manrope"/>
                <a:ea typeface="Manrope"/>
                <a:cs typeface="Manrope"/>
                <a:sym typeface="Manrope"/>
              </a:rPr>
              <a:t>imagen</a:t>
            </a:r>
            <a:endParaRPr sz="1500">
              <a:latin typeface="Manrope"/>
              <a:ea typeface="Manrope"/>
              <a:cs typeface="Manrope"/>
              <a:sym typeface="Manrope"/>
            </a:endParaRPr>
          </a:p>
        </p:txBody>
      </p:sp>
      <p:pic>
        <p:nvPicPr>
          <p:cNvPr id="290" name="Google Shape;290;p32"/>
          <p:cNvPicPr preferRelativeResize="0"/>
          <p:nvPr/>
        </p:nvPicPr>
        <p:blipFill>
          <a:blip r:embed="rId4">
            <a:alphaModFix/>
          </a:blip>
          <a:stretch>
            <a:fillRect/>
          </a:stretch>
        </p:blipFill>
        <p:spPr>
          <a:xfrm>
            <a:off x="4042888" y="1352600"/>
            <a:ext cx="4324926" cy="31010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4"/>
        <p:cNvGrpSpPr/>
        <p:nvPr/>
      </p:nvGrpSpPr>
      <p:grpSpPr>
        <a:xfrm>
          <a:off x="0" y="0"/>
          <a:ext cx="0" cy="0"/>
          <a:chOff x="0" y="0"/>
          <a:chExt cx="0" cy="0"/>
        </a:xfrm>
      </p:grpSpPr>
      <p:sp>
        <p:nvSpPr>
          <p:cNvPr id="295" name="Google Shape;295;p33"/>
          <p:cNvSpPr/>
          <p:nvPr/>
        </p:nvSpPr>
        <p:spPr>
          <a:xfrm>
            <a:off x="4947775" y="1992475"/>
            <a:ext cx="2703900" cy="1686000"/>
          </a:xfrm>
          <a:prstGeom prst="roundRect">
            <a:avLst>
              <a:gd name="adj" fmla="val 16667"/>
            </a:avLst>
          </a:prstGeom>
          <a:solidFill>
            <a:srgbClr val="2B2B2B"/>
          </a:solidFill>
          <a:ln>
            <a:noFill/>
          </a:ln>
          <a:effectLst>
            <a:outerShdw blurRad="57150" dist="19050" dir="5400000" algn="bl" rotWithShape="0">
              <a:srgbClr val="000000">
                <a:alpha val="50000"/>
              </a:srgbClr>
            </a:outerShdw>
            <a:reflection stA="65000" endPos="37000" dist="85725"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2B2B2B"/>
              </a:solidFill>
            </a:endParaRPr>
          </a:p>
        </p:txBody>
      </p:sp>
      <p:sp>
        <p:nvSpPr>
          <p:cNvPr id="296" name="Google Shape;296;p33"/>
          <p:cNvSpPr txBox="1"/>
          <p:nvPr/>
        </p:nvSpPr>
        <p:spPr>
          <a:xfrm>
            <a:off x="656338" y="2248825"/>
            <a:ext cx="3893100" cy="11733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4500" b="1">
                <a:solidFill>
                  <a:schemeClr val="lt1"/>
                </a:solidFill>
                <a:highlight>
                  <a:srgbClr val="001E38"/>
                </a:highlight>
                <a:latin typeface="Manrope"/>
                <a:ea typeface="Manrope"/>
                <a:cs typeface="Manrope"/>
                <a:sym typeface="Manrope"/>
              </a:rPr>
              <a:t>¡Nos vemos</a:t>
            </a:r>
            <a:endParaRPr sz="4500" b="1">
              <a:solidFill>
                <a:schemeClr val="lt1"/>
              </a:solidFill>
              <a:highlight>
                <a:srgbClr val="001E38"/>
              </a:highlight>
              <a:latin typeface="Manrope"/>
              <a:ea typeface="Manrope"/>
              <a:cs typeface="Manrope"/>
              <a:sym typeface="Manrope"/>
            </a:endParaRPr>
          </a:p>
          <a:p>
            <a:pPr marL="0" lvl="0" indent="0" algn="l" rtl="0">
              <a:lnSpc>
                <a:spcPct val="90000"/>
              </a:lnSpc>
              <a:spcBef>
                <a:spcPts val="0"/>
              </a:spcBef>
              <a:spcAft>
                <a:spcPts val="0"/>
              </a:spcAft>
              <a:buNone/>
            </a:pPr>
            <a:r>
              <a:rPr lang="en" sz="4500" b="1">
                <a:solidFill>
                  <a:schemeClr val="lt1"/>
                </a:solidFill>
                <a:highlight>
                  <a:srgbClr val="001E38"/>
                </a:highlight>
                <a:latin typeface="Manrope"/>
                <a:ea typeface="Manrope"/>
                <a:cs typeface="Manrope"/>
                <a:sym typeface="Manrope"/>
              </a:rPr>
              <a:t>En la próxima clase!</a:t>
            </a:r>
            <a:endParaRPr sz="4500" b="1">
              <a:solidFill>
                <a:schemeClr val="lt1"/>
              </a:solidFill>
              <a:highlight>
                <a:srgbClr val="001E38"/>
              </a:highlight>
              <a:latin typeface="Manrope"/>
              <a:ea typeface="Manrope"/>
              <a:cs typeface="Manrope"/>
              <a:sym typeface="Manrope"/>
            </a:endParaRPr>
          </a:p>
        </p:txBody>
      </p:sp>
      <p:pic>
        <p:nvPicPr>
          <p:cNvPr id="297" name="Google Shape;297;p33"/>
          <p:cNvPicPr preferRelativeResize="0"/>
          <p:nvPr/>
        </p:nvPicPr>
        <p:blipFill>
          <a:blip r:embed="rId4">
            <a:alphaModFix/>
          </a:blip>
          <a:stretch>
            <a:fillRect/>
          </a:stretch>
        </p:blipFill>
        <p:spPr>
          <a:xfrm>
            <a:off x="2206625" y="1371850"/>
            <a:ext cx="792525" cy="792525"/>
          </a:xfrm>
          <a:prstGeom prst="rect">
            <a:avLst/>
          </a:prstGeom>
          <a:noFill/>
          <a:ln>
            <a:noFill/>
          </a:ln>
        </p:spPr>
      </p:pic>
      <p:sp>
        <p:nvSpPr>
          <p:cNvPr id="298" name="Google Shape;298;p33"/>
          <p:cNvSpPr/>
          <p:nvPr/>
        </p:nvSpPr>
        <p:spPr>
          <a:xfrm>
            <a:off x="5548168" y="2232641"/>
            <a:ext cx="1503113" cy="1189168"/>
          </a:xfrm>
          <a:custGeom>
            <a:avLst/>
            <a:gdLst/>
            <a:ahLst/>
            <a:cxnLst/>
            <a:rect l="l" t="t" r="r" b="b"/>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FFFFFF"/>
          </a:solidFill>
          <a:ln>
            <a:noFill/>
          </a:ln>
          <a:effectLst>
            <a:reflection stA="28000" endPos="30000" dist="5429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4"/>
        <p:cNvGrpSpPr/>
        <p:nvPr/>
      </p:nvGrpSpPr>
      <p:grpSpPr>
        <a:xfrm>
          <a:off x="0" y="0"/>
          <a:ext cx="0" cy="0"/>
          <a:chOff x="0" y="0"/>
          <a:chExt cx="0" cy="0"/>
        </a:xfrm>
      </p:grpSpPr>
      <p:sp>
        <p:nvSpPr>
          <p:cNvPr id="85" name="Google Shape;85;p15"/>
          <p:cNvSpPr txBox="1"/>
          <p:nvPr/>
        </p:nvSpPr>
        <p:spPr>
          <a:xfrm>
            <a:off x="5540500" y="1958775"/>
            <a:ext cx="2480700" cy="573900"/>
          </a:xfrm>
          <a:prstGeom prst="rect">
            <a:avLst/>
          </a:prstGeom>
          <a:noFill/>
          <a:ln>
            <a:noFill/>
          </a:ln>
        </p:spPr>
        <p:txBody>
          <a:bodyPr spcFirstLastPara="1" wrap="square" lIns="0" tIns="0" rIns="0" bIns="0" anchor="t" anchorCtr="0">
            <a:spAutoFit/>
          </a:bodyPr>
          <a:lstStyle/>
          <a:p>
            <a:pPr marL="0" lvl="1" indent="0" algn="l" rtl="0">
              <a:lnSpc>
                <a:spcPct val="133010"/>
              </a:lnSpc>
              <a:spcBef>
                <a:spcPts val="0"/>
              </a:spcBef>
              <a:spcAft>
                <a:spcPts val="0"/>
              </a:spcAft>
              <a:buClr>
                <a:schemeClr val="dk1"/>
              </a:buClr>
              <a:buFont typeface="Arial"/>
              <a:buNone/>
            </a:pPr>
            <a:r>
              <a:rPr lang="en" sz="1600">
                <a:solidFill>
                  <a:schemeClr val="dk1"/>
                </a:solidFill>
              </a:rPr>
              <a:t>Ejemplos de problemas lógicos y su abordaje</a:t>
            </a:r>
            <a:endParaRPr sz="1600"/>
          </a:p>
        </p:txBody>
      </p:sp>
      <p:sp>
        <p:nvSpPr>
          <p:cNvPr id="86" name="Google Shape;86;p15"/>
          <p:cNvSpPr txBox="1"/>
          <p:nvPr/>
        </p:nvSpPr>
        <p:spPr>
          <a:xfrm>
            <a:off x="5540501" y="3508550"/>
            <a:ext cx="1628700" cy="573900"/>
          </a:xfrm>
          <a:prstGeom prst="rect">
            <a:avLst/>
          </a:prstGeom>
          <a:noFill/>
          <a:ln>
            <a:noFill/>
          </a:ln>
        </p:spPr>
        <p:txBody>
          <a:bodyPr spcFirstLastPara="1" wrap="square" lIns="0" tIns="0" rIns="0" bIns="0" anchor="t" anchorCtr="0">
            <a:spAutoFit/>
          </a:bodyPr>
          <a:lstStyle/>
          <a:p>
            <a:pPr marL="0" lvl="1" indent="0" algn="l" rtl="0">
              <a:lnSpc>
                <a:spcPct val="133010"/>
              </a:lnSpc>
              <a:spcBef>
                <a:spcPts val="0"/>
              </a:spcBef>
              <a:spcAft>
                <a:spcPts val="0"/>
              </a:spcAft>
              <a:buClr>
                <a:schemeClr val="dk1"/>
              </a:buClr>
              <a:buFont typeface="Arial"/>
              <a:buNone/>
            </a:pPr>
            <a:r>
              <a:rPr lang="en" sz="1600">
                <a:solidFill>
                  <a:schemeClr val="dk1"/>
                </a:solidFill>
              </a:rPr>
              <a:t>Instalación de herramientas</a:t>
            </a:r>
            <a:endParaRPr sz="1600"/>
          </a:p>
        </p:txBody>
      </p:sp>
      <p:sp>
        <p:nvSpPr>
          <p:cNvPr id="87" name="Google Shape;87;p15"/>
          <p:cNvSpPr txBox="1"/>
          <p:nvPr/>
        </p:nvSpPr>
        <p:spPr>
          <a:xfrm>
            <a:off x="2038000" y="3494175"/>
            <a:ext cx="2273700" cy="246300"/>
          </a:xfrm>
          <a:prstGeom prst="rect">
            <a:avLst/>
          </a:prstGeom>
          <a:noFill/>
          <a:ln>
            <a:noFill/>
          </a:ln>
        </p:spPr>
        <p:txBody>
          <a:bodyPr spcFirstLastPara="1" wrap="square" lIns="0" tIns="0" rIns="0" bIns="0" anchor="t" anchorCtr="0">
            <a:spAutoFit/>
          </a:bodyPr>
          <a:lstStyle/>
          <a:p>
            <a:pPr marL="0" lvl="1" indent="0" algn="l" rtl="0">
              <a:lnSpc>
                <a:spcPct val="133010"/>
              </a:lnSpc>
              <a:spcBef>
                <a:spcPts val="0"/>
              </a:spcBef>
              <a:spcAft>
                <a:spcPts val="0"/>
              </a:spcAft>
              <a:buNone/>
            </a:pPr>
            <a:r>
              <a:rPr lang="en" sz="1600">
                <a:solidFill>
                  <a:schemeClr val="dk1"/>
                </a:solidFill>
              </a:rPr>
              <a:t>Conceptos básicos</a:t>
            </a:r>
            <a:endParaRPr sz="1600"/>
          </a:p>
        </p:txBody>
      </p:sp>
      <p:sp>
        <p:nvSpPr>
          <p:cNvPr id="88" name="Google Shape;88;p15"/>
          <p:cNvSpPr txBox="1"/>
          <p:nvPr/>
        </p:nvSpPr>
        <p:spPr>
          <a:xfrm>
            <a:off x="-508979" y="662267"/>
            <a:ext cx="9735600" cy="554100"/>
          </a:xfrm>
          <a:prstGeom prst="rect">
            <a:avLst/>
          </a:prstGeom>
          <a:noFill/>
          <a:ln>
            <a:noFill/>
          </a:ln>
        </p:spPr>
        <p:txBody>
          <a:bodyPr spcFirstLastPara="1" wrap="square" lIns="0" tIns="0" rIns="0" bIns="0" anchor="t" anchorCtr="0">
            <a:spAutoFit/>
          </a:bodyPr>
          <a:lstStyle/>
          <a:p>
            <a:pPr marL="0" marR="0" lvl="0" indent="0" algn="ctr" rtl="0">
              <a:lnSpc>
                <a:spcPct val="103997"/>
              </a:lnSpc>
              <a:spcBef>
                <a:spcPts val="0"/>
              </a:spcBef>
              <a:spcAft>
                <a:spcPts val="0"/>
              </a:spcAft>
              <a:buNone/>
            </a:pPr>
            <a:r>
              <a:rPr lang="en" sz="3600">
                <a:latin typeface="Manrope SemiBold"/>
                <a:ea typeface="Manrope SemiBold"/>
                <a:cs typeface="Manrope SemiBold"/>
                <a:sym typeface="Manrope SemiBold"/>
              </a:rPr>
              <a:t>Temas de hoy</a:t>
            </a:r>
            <a:endParaRPr sz="3600">
              <a:latin typeface="Manrope SemiBold"/>
              <a:ea typeface="Manrope SemiBold"/>
              <a:cs typeface="Manrope SemiBold"/>
              <a:sym typeface="Manrope SemiBold"/>
            </a:endParaRPr>
          </a:p>
        </p:txBody>
      </p:sp>
      <p:sp>
        <p:nvSpPr>
          <p:cNvPr id="89" name="Google Shape;89;p15"/>
          <p:cNvSpPr txBox="1"/>
          <p:nvPr/>
        </p:nvSpPr>
        <p:spPr>
          <a:xfrm>
            <a:off x="2038000" y="1958775"/>
            <a:ext cx="2180700" cy="573900"/>
          </a:xfrm>
          <a:prstGeom prst="rect">
            <a:avLst/>
          </a:prstGeom>
          <a:noFill/>
          <a:ln>
            <a:noFill/>
          </a:ln>
        </p:spPr>
        <p:txBody>
          <a:bodyPr spcFirstLastPara="1" wrap="square" lIns="0" tIns="0" rIns="0" bIns="0" anchor="t" anchorCtr="0">
            <a:spAutoFit/>
          </a:bodyPr>
          <a:lstStyle/>
          <a:p>
            <a:pPr marL="0" marR="0" lvl="1" indent="0" algn="l" rtl="0">
              <a:lnSpc>
                <a:spcPct val="133010"/>
              </a:lnSpc>
              <a:spcBef>
                <a:spcPts val="0"/>
              </a:spcBef>
              <a:spcAft>
                <a:spcPts val="0"/>
              </a:spcAft>
              <a:buNone/>
            </a:pPr>
            <a:r>
              <a:rPr lang="en" sz="1600"/>
              <a:t>Presentación del curso y objetivos</a:t>
            </a:r>
            <a:endParaRPr sz="1600"/>
          </a:p>
        </p:txBody>
      </p:sp>
      <p:cxnSp>
        <p:nvCxnSpPr>
          <p:cNvPr id="90" name="Google Shape;90;p15"/>
          <p:cNvCxnSpPr/>
          <p:nvPr/>
        </p:nvCxnSpPr>
        <p:spPr>
          <a:xfrm>
            <a:off x="610850" y="1366625"/>
            <a:ext cx="7941000" cy="0"/>
          </a:xfrm>
          <a:prstGeom prst="straightConnector1">
            <a:avLst/>
          </a:prstGeom>
          <a:noFill/>
          <a:ln w="9525" cap="flat" cmpd="sng">
            <a:solidFill>
              <a:srgbClr val="F06BF7"/>
            </a:solidFill>
            <a:prstDash val="solid"/>
            <a:round/>
            <a:headEnd type="none" w="med" len="med"/>
            <a:tailEnd type="none" w="med" len="med"/>
          </a:ln>
        </p:spPr>
      </p:cxnSp>
      <p:sp>
        <p:nvSpPr>
          <p:cNvPr id="91" name="Google Shape;91;p15"/>
          <p:cNvSpPr/>
          <p:nvPr/>
        </p:nvSpPr>
        <p:spPr>
          <a:xfrm>
            <a:off x="1588975" y="1901100"/>
            <a:ext cx="357600" cy="358200"/>
          </a:xfrm>
          <a:prstGeom prst="roundRect">
            <a:avLst>
              <a:gd name="adj" fmla="val 16667"/>
            </a:avLst>
          </a:prstGeom>
          <a:solidFill>
            <a:srgbClr val="F06B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2" name="Google Shape;92;p15"/>
          <p:cNvSpPr txBox="1"/>
          <p:nvPr/>
        </p:nvSpPr>
        <p:spPr>
          <a:xfrm>
            <a:off x="1588975" y="1857621"/>
            <a:ext cx="357600" cy="292500"/>
          </a:xfrm>
          <a:prstGeom prst="rect">
            <a:avLst/>
          </a:prstGeom>
          <a:noFill/>
          <a:ln>
            <a:noFill/>
          </a:ln>
        </p:spPr>
        <p:txBody>
          <a:bodyPr spcFirstLastPara="1" wrap="square" lIns="0" tIns="0" rIns="0" bIns="0" anchor="t" anchorCtr="0">
            <a:spAutoFit/>
          </a:bodyPr>
          <a:lstStyle/>
          <a:p>
            <a:pPr marL="0" marR="0" lvl="1" indent="0" algn="ctr" rtl="0">
              <a:lnSpc>
                <a:spcPct val="155013"/>
              </a:lnSpc>
              <a:spcBef>
                <a:spcPts val="0"/>
              </a:spcBef>
              <a:spcAft>
                <a:spcPts val="0"/>
              </a:spcAft>
              <a:buNone/>
            </a:pPr>
            <a:r>
              <a:rPr lang="en" sz="1900" dirty="0">
                <a:solidFill>
                  <a:schemeClr val="lt1"/>
                </a:solidFill>
                <a:latin typeface="Manrope SemiBold"/>
                <a:ea typeface="Manrope SemiBold"/>
                <a:cs typeface="Manrope SemiBold"/>
                <a:sym typeface="Manrope SemiBold"/>
              </a:rPr>
              <a:t>1</a:t>
            </a:r>
            <a:endParaRPr sz="1900" dirty="0">
              <a:solidFill>
                <a:schemeClr val="lt1"/>
              </a:solidFill>
              <a:latin typeface="Manrope SemiBold"/>
              <a:ea typeface="Manrope SemiBold"/>
              <a:cs typeface="Manrope SemiBold"/>
              <a:sym typeface="Manrope SemiBold"/>
            </a:endParaRPr>
          </a:p>
        </p:txBody>
      </p:sp>
      <p:sp>
        <p:nvSpPr>
          <p:cNvPr id="93" name="Google Shape;93;p15"/>
          <p:cNvSpPr/>
          <p:nvPr/>
        </p:nvSpPr>
        <p:spPr>
          <a:xfrm>
            <a:off x="1564500" y="3432350"/>
            <a:ext cx="357600" cy="358200"/>
          </a:xfrm>
          <a:prstGeom prst="roundRect">
            <a:avLst>
              <a:gd name="adj" fmla="val 16667"/>
            </a:avLst>
          </a:prstGeom>
          <a:solidFill>
            <a:srgbClr val="F06B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4" name="Google Shape;94;p15"/>
          <p:cNvSpPr txBox="1"/>
          <p:nvPr/>
        </p:nvSpPr>
        <p:spPr>
          <a:xfrm>
            <a:off x="1564508" y="3380295"/>
            <a:ext cx="357600" cy="453201"/>
          </a:xfrm>
          <a:prstGeom prst="rect">
            <a:avLst/>
          </a:prstGeom>
          <a:noFill/>
          <a:ln>
            <a:noFill/>
          </a:ln>
        </p:spPr>
        <p:txBody>
          <a:bodyPr spcFirstLastPara="1" wrap="square" lIns="0" tIns="0" rIns="0" bIns="0" anchor="t" anchorCtr="0">
            <a:spAutoFit/>
          </a:bodyPr>
          <a:lstStyle/>
          <a:p>
            <a:pPr marL="0" marR="0" lvl="1" indent="0" algn="ctr" rtl="0">
              <a:lnSpc>
                <a:spcPct val="155013"/>
              </a:lnSpc>
              <a:spcBef>
                <a:spcPts val="0"/>
              </a:spcBef>
              <a:spcAft>
                <a:spcPts val="0"/>
              </a:spcAft>
              <a:buNone/>
            </a:pPr>
            <a:r>
              <a:rPr lang="en" sz="1900" dirty="0">
                <a:solidFill>
                  <a:schemeClr val="lt1"/>
                </a:solidFill>
                <a:latin typeface="Manrope SemiBold"/>
                <a:ea typeface="Manrope SemiBold"/>
                <a:cs typeface="Manrope SemiBold"/>
                <a:sym typeface="Manrope SemiBold"/>
              </a:rPr>
              <a:t>2</a:t>
            </a:r>
            <a:endParaRPr sz="1900" dirty="0">
              <a:solidFill>
                <a:schemeClr val="lt1"/>
              </a:solidFill>
              <a:latin typeface="Manrope SemiBold"/>
              <a:ea typeface="Manrope SemiBold"/>
              <a:cs typeface="Manrope SemiBold"/>
              <a:sym typeface="Manrope SemiBold"/>
            </a:endParaRPr>
          </a:p>
        </p:txBody>
      </p:sp>
      <p:sp>
        <p:nvSpPr>
          <p:cNvPr id="95" name="Google Shape;95;p15"/>
          <p:cNvSpPr/>
          <p:nvPr/>
        </p:nvSpPr>
        <p:spPr>
          <a:xfrm>
            <a:off x="5056700" y="1901100"/>
            <a:ext cx="357600" cy="358200"/>
          </a:xfrm>
          <a:prstGeom prst="roundRect">
            <a:avLst>
              <a:gd name="adj" fmla="val 16667"/>
            </a:avLst>
          </a:prstGeom>
          <a:solidFill>
            <a:srgbClr val="F06B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6" name="Google Shape;96;p15"/>
          <p:cNvSpPr txBox="1"/>
          <p:nvPr/>
        </p:nvSpPr>
        <p:spPr>
          <a:xfrm>
            <a:off x="5056700" y="1862066"/>
            <a:ext cx="357600" cy="292500"/>
          </a:xfrm>
          <a:prstGeom prst="rect">
            <a:avLst/>
          </a:prstGeom>
          <a:noFill/>
          <a:ln>
            <a:noFill/>
          </a:ln>
        </p:spPr>
        <p:txBody>
          <a:bodyPr spcFirstLastPara="1" wrap="square" lIns="0" tIns="0" rIns="0" bIns="0" anchor="t" anchorCtr="0">
            <a:spAutoFit/>
          </a:bodyPr>
          <a:lstStyle/>
          <a:p>
            <a:pPr marL="0" marR="0" lvl="1" indent="0" algn="ctr" rtl="0">
              <a:lnSpc>
                <a:spcPct val="155013"/>
              </a:lnSpc>
              <a:spcBef>
                <a:spcPts val="0"/>
              </a:spcBef>
              <a:spcAft>
                <a:spcPts val="0"/>
              </a:spcAft>
              <a:buNone/>
            </a:pPr>
            <a:r>
              <a:rPr lang="en" sz="1900" dirty="0">
                <a:solidFill>
                  <a:schemeClr val="lt1"/>
                </a:solidFill>
                <a:latin typeface="Manrope SemiBold"/>
                <a:ea typeface="Manrope SemiBold"/>
                <a:cs typeface="Manrope SemiBold"/>
                <a:sym typeface="Manrope SemiBold"/>
              </a:rPr>
              <a:t>3</a:t>
            </a:r>
            <a:endParaRPr sz="1900" dirty="0">
              <a:solidFill>
                <a:schemeClr val="lt1"/>
              </a:solidFill>
              <a:latin typeface="Manrope SemiBold"/>
              <a:ea typeface="Manrope SemiBold"/>
              <a:cs typeface="Manrope SemiBold"/>
              <a:sym typeface="Manrope SemiBold"/>
            </a:endParaRPr>
          </a:p>
        </p:txBody>
      </p:sp>
      <p:sp>
        <p:nvSpPr>
          <p:cNvPr id="97" name="Google Shape;97;p15"/>
          <p:cNvSpPr/>
          <p:nvPr/>
        </p:nvSpPr>
        <p:spPr>
          <a:xfrm>
            <a:off x="5056700" y="3452600"/>
            <a:ext cx="357600" cy="358200"/>
          </a:xfrm>
          <a:prstGeom prst="roundRect">
            <a:avLst>
              <a:gd name="adj" fmla="val 16667"/>
            </a:avLst>
          </a:prstGeom>
          <a:solidFill>
            <a:srgbClr val="F06B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8" name="Google Shape;98;p15"/>
          <p:cNvSpPr txBox="1"/>
          <p:nvPr/>
        </p:nvSpPr>
        <p:spPr>
          <a:xfrm>
            <a:off x="5056700" y="3380295"/>
            <a:ext cx="357600" cy="292500"/>
          </a:xfrm>
          <a:prstGeom prst="rect">
            <a:avLst/>
          </a:prstGeom>
          <a:noFill/>
          <a:ln>
            <a:noFill/>
          </a:ln>
        </p:spPr>
        <p:txBody>
          <a:bodyPr spcFirstLastPara="1" wrap="square" lIns="0" tIns="0" rIns="0" bIns="0" anchor="t" anchorCtr="0">
            <a:spAutoFit/>
          </a:bodyPr>
          <a:lstStyle/>
          <a:p>
            <a:pPr marL="0" marR="0" lvl="1" indent="0" algn="ctr" rtl="0">
              <a:lnSpc>
                <a:spcPct val="155013"/>
              </a:lnSpc>
              <a:spcBef>
                <a:spcPts val="0"/>
              </a:spcBef>
              <a:spcAft>
                <a:spcPts val="0"/>
              </a:spcAft>
              <a:buNone/>
            </a:pPr>
            <a:r>
              <a:rPr lang="en" sz="1900" dirty="0">
                <a:solidFill>
                  <a:schemeClr val="lt1"/>
                </a:solidFill>
                <a:latin typeface="Manrope SemiBold"/>
                <a:ea typeface="Manrope SemiBold"/>
                <a:cs typeface="Manrope SemiBold"/>
                <a:sym typeface="Manrope SemiBold"/>
              </a:rPr>
              <a:t>4</a:t>
            </a:r>
            <a:endParaRPr sz="1900" dirty="0">
              <a:solidFill>
                <a:schemeClr val="lt1"/>
              </a:solidFill>
              <a:latin typeface="Manrope SemiBold"/>
              <a:ea typeface="Manrope SemiBold"/>
              <a:cs typeface="Manrope SemiBold"/>
              <a:sym typeface="Manrope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
        <p:cNvGrpSpPr/>
        <p:nvPr/>
      </p:nvGrpSpPr>
      <p:grpSpPr>
        <a:xfrm>
          <a:off x="0" y="0"/>
          <a:ext cx="0" cy="0"/>
          <a:chOff x="0" y="0"/>
          <a:chExt cx="0" cy="0"/>
        </a:xfrm>
      </p:grpSpPr>
      <p:sp>
        <p:nvSpPr>
          <p:cNvPr id="103" name="Google Shape;103;p16"/>
          <p:cNvSpPr/>
          <p:nvPr/>
        </p:nvSpPr>
        <p:spPr>
          <a:xfrm>
            <a:off x="4160350" y="1159250"/>
            <a:ext cx="624300" cy="612600"/>
          </a:xfrm>
          <a:prstGeom prst="roundRect">
            <a:avLst>
              <a:gd name="adj" fmla="val 16667"/>
            </a:avLst>
          </a:prstGeom>
          <a:solidFill>
            <a:srgbClr val="F06B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4" name="Google Shape;104;p16"/>
          <p:cNvSpPr txBox="1"/>
          <p:nvPr/>
        </p:nvSpPr>
        <p:spPr>
          <a:xfrm>
            <a:off x="643950" y="1850325"/>
            <a:ext cx="7955400" cy="11598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4400" b="1">
                <a:solidFill>
                  <a:srgbClr val="001E38"/>
                </a:solidFill>
                <a:highlight>
                  <a:srgbClr val="F06BF7"/>
                </a:highlight>
                <a:latin typeface="Manrope"/>
                <a:ea typeface="Manrope"/>
                <a:cs typeface="Manrope"/>
                <a:sym typeface="Manrope"/>
              </a:rPr>
              <a:t>Presentación y objetivos</a:t>
            </a:r>
            <a:endParaRPr sz="4400" b="1">
              <a:solidFill>
                <a:srgbClr val="001E38"/>
              </a:solidFill>
              <a:highlight>
                <a:srgbClr val="F06BF7"/>
              </a:highlight>
              <a:latin typeface="Manrope"/>
              <a:ea typeface="Manrope"/>
              <a:cs typeface="Manrope"/>
              <a:sym typeface="Manrope"/>
            </a:endParaRPr>
          </a:p>
        </p:txBody>
      </p:sp>
      <p:sp>
        <p:nvSpPr>
          <p:cNvPr id="105" name="Google Shape;105;p16"/>
          <p:cNvSpPr txBox="1"/>
          <p:nvPr/>
        </p:nvSpPr>
        <p:spPr>
          <a:xfrm>
            <a:off x="4259849" y="1003850"/>
            <a:ext cx="624301"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b="1" dirty="0">
                <a:solidFill>
                  <a:schemeClr val="lt1"/>
                </a:solidFill>
                <a:latin typeface="Manrope"/>
                <a:ea typeface="Manrope"/>
                <a:cs typeface="Manrope"/>
                <a:sym typeface="Manrope"/>
              </a:rPr>
              <a:t>1</a:t>
            </a:r>
            <a:endParaRPr sz="4800" b="1" dirty="0">
              <a:solidFill>
                <a:schemeClr val="lt1"/>
              </a:solidFill>
              <a:latin typeface="Manrope"/>
              <a:ea typeface="Manrope"/>
              <a:cs typeface="Manrope"/>
              <a:sym typeface="Manrope"/>
            </a:endParaRPr>
          </a:p>
        </p:txBody>
      </p:sp>
      <p:sp>
        <p:nvSpPr>
          <p:cNvPr id="106" name="Google Shape;106;p16"/>
          <p:cNvSpPr txBox="1"/>
          <p:nvPr/>
        </p:nvSpPr>
        <p:spPr>
          <a:xfrm>
            <a:off x="992750" y="2742275"/>
            <a:ext cx="7257900" cy="1401900"/>
          </a:xfrm>
          <a:prstGeom prst="rect">
            <a:avLst/>
          </a:prstGeom>
          <a:noFill/>
          <a:ln>
            <a:noFill/>
          </a:ln>
        </p:spPr>
        <p:txBody>
          <a:bodyPr spcFirstLastPara="1" wrap="square" lIns="0" tIns="0" rIns="0" bIns="0" anchor="t" anchorCtr="0">
            <a:noAutofit/>
          </a:bodyPr>
          <a:lstStyle/>
          <a:p>
            <a:pPr marL="0" marR="0" lvl="0" indent="0" algn="ctr" rtl="0">
              <a:lnSpc>
                <a:spcPct val="177014"/>
              </a:lnSpc>
              <a:spcBef>
                <a:spcPts val="0"/>
              </a:spcBef>
              <a:spcAft>
                <a:spcPts val="0"/>
              </a:spcAft>
              <a:buNone/>
            </a:pPr>
            <a:r>
              <a:rPr lang="en" sz="1300">
                <a:solidFill>
                  <a:srgbClr val="001E38"/>
                </a:solidFill>
                <a:latin typeface="Manrope"/>
                <a:ea typeface="Manrope"/>
                <a:cs typeface="Manrope"/>
                <a:sym typeface="Manrope"/>
              </a:rPr>
              <a:t>Te damos la bienvenida a este curso de desarrollo web y base datos, donde realizaremos un recorrido de aprendizaje desde las bases y fundamentos de la programación usando la lógica para que así, puedas adquirir un pensamiento crítico y encontrar soluciones a problemas, e implementes todo el aprendizaje en un proyecto final integrador, donde desarrollarás una página web. </a:t>
            </a:r>
            <a:endParaRPr sz="1300">
              <a:solidFill>
                <a:srgbClr val="001E38"/>
              </a:solidFill>
              <a:latin typeface="Manrope"/>
              <a:ea typeface="Manrope"/>
              <a:cs typeface="Manrope"/>
              <a:sym typeface="Manrop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7"/>
          <p:cNvSpPr/>
          <p:nvPr/>
        </p:nvSpPr>
        <p:spPr>
          <a:xfrm>
            <a:off x="4160350" y="1159250"/>
            <a:ext cx="624300" cy="612600"/>
          </a:xfrm>
          <a:prstGeom prst="roundRect">
            <a:avLst>
              <a:gd name="adj" fmla="val 16667"/>
            </a:avLst>
          </a:prstGeom>
          <a:solidFill>
            <a:srgbClr val="F06B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2" name="Google Shape;112;p17"/>
          <p:cNvSpPr txBox="1"/>
          <p:nvPr/>
        </p:nvSpPr>
        <p:spPr>
          <a:xfrm>
            <a:off x="4186560" y="1003850"/>
            <a:ext cx="571879"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b="1" dirty="0">
                <a:solidFill>
                  <a:schemeClr val="lt1"/>
                </a:solidFill>
                <a:latin typeface="Manrope"/>
                <a:ea typeface="Manrope"/>
                <a:cs typeface="Manrope"/>
                <a:sym typeface="Manrope"/>
              </a:rPr>
              <a:t>2</a:t>
            </a:r>
            <a:endParaRPr sz="4800" b="1" dirty="0">
              <a:solidFill>
                <a:schemeClr val="lt1"/>
              </a:solidFill>
              <a:latin typeface="Manrope"/>
              <a:ea typeface="Manrope"/>
              <a:cs typeface="Manrope"/>
              <a:sym typeface="Manrope"/>
            </a:endParaRPr>
          </a:p>
        </p:txBody>
      </p:sp>
      <p:sp>
        <p:nvSpPr>
          <p:cNvPr id="113" name="Google Shape;113;p17"/>
          <p:cNvSpPr txBox="1"/>
          <p:nvPr/>
        </p:nvSpPr>
        <p:spPr>
          <a:xfrm>
            <a:off x="482950" y="2742275"/>
            <a:ext cx="8223600" cy="1479600"/>
          </a:xfrm>
          <a:prstGeom prst="rect">
            <a:avLst/>
          </a:prstGeom>
          <a:noFill/>
          <a:ln>
            <a:noFill/>
          </a:ln>
        </p:spPr>
        <p:txBody>
          <a:bodyPr spcFirstLastPara="1" wrap="square" lIns="0" tIns="0" rIns="0" bIns="0" anchor="t" anchorCtr="0">
            <a:noAutofit/>
          </a:bodyPr>
          <a:lstStyle/>
          <a:p>
            <a:pPr marL="0" marR="0" lvl="0" indent="0" algn="ctr" rtl="0">
              <a:lnSpc>
                <a:spcPct val="177014"/>
              </a:lnSpc>
              <a:spcBef>
                <a:spcPts val="0"/>
              </a:spcBef>
              <a:spcAft>
                <a:spcPts val="0"/>
              </a:spcAft>
              <a:buNone/>
            </a:pPr>
            <a:r>
              <a:rPr lang="en" sz="1300">
                <a:solidFill>
                  <a:srgbClr val="001E38"/>
                </a:solidFill>
                <a:latin typeface="Manrope"/>
                <a:ea typeface="Manrope"/>
                <a:cs typeface="Manrope"/>
                <a:sym typeface="Manrope"/>
              </a:rPr>
              <a:t>Para que comprendas mejor desde el comienzo, te vamos a dar algunos conceptos básicos de manera introductoria.</a:t>
            </a:r>
            <a:endParaRPr sz="1300">
              <a:solidFill>
                <a:srgbClr val="001E38"/>
              </a:solidFill>
              <a:latin typeface="Manrope"/>
              <a:ea typeface="Manrope"/>
              <a:cs typeface="Manrope"/>
              <a:sym typeface="Manrope"/>
            </a:endParaRPr>
          </a:p>
        </p:txBody>
      </p:sp>
      <p:sp>
        <p:nvSpPr>
          <p:cNvPr id="114" name="Google Shape;114;p17"/>
          <p:cNvSpPr txBox="1"/>
          <p:nvPr/>
        </p:nvSpPr>
        <p:spPr>
          <a:xfrm>
            <a:off x="482950" y="1850325"/>
            <a:ext cx="8223600" cy="11598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4400" b="1">
                <a:solidFill>
                  <a:srgbClr val="001E38"/>
                </a:solidFill>
                <a:highlight>
                  <a:srgbClr val="F06BF7"/>
                </a:highlight>
                <a:latin typeface="Manrope"/>
                <a:ea typeface="Manrope"/>
                <a:cs typeface="Manrope"/>
                <a:sym typeface="Manrope"/>
              </a:rPr>
              <a:t>Conceptos básicos</a:t>
            </a:r>
            <a:endParaRPr sz="4400" b="1">
              <a:solidFill>
                <a:srgbClr val="001E38"/>
              </a:solidFill>
              <a:highlight>
                <a:srgbClr val="F06BF7"/>
              </a:highlight>
              <a:latin typeface="Manrope"/>
              <a:ea typeface="Manrope"/>
              <a:cs typeface="Manrope"/>
              <a:sym typeface="Manrop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8"/>
        <p:cNvGrpSpPr/>
        <p:nvPr/>
      </p:nvGrpSpPr>
      <p:grpSpPr>
        <a:xfrm>
          <a:off x="0" y="0"/>
          <a:ext cx="0" cy="0"/>
          <a:chOff x="0" y="0"/>
          <a:chExt cx="0" cy="0"/>
        </a:xfrm>
      </p:grpSpPr>
      <p:sp>
        <p:nvSpPr>
          <p:cNvPr id="119" name="Google Shape;119;p18"/>
          <p:cNvSpPr txBox="1">
            <a:spLocks noGrp="1"/>
          </p:cNvSpPr>
          <p:nvPr>
            <p:ph type="title"/>
          </p:nvPr>
        </p:nvSpPr>
        <p:spPr>
          <a:xfrm>
            <a:off x="921300" y="555600"/>
            <a:ext cx="4150800" cy="755700"/>
          </a:xfrm>
          <a:prstGeom prst="rect">
            <a:avLst/>
          </a:prstGeom>
        </p:spPr>
        <p:txBody>
          <a:bodyPr spcFirstLastPara="1" wrap="square" lIns="91425" tIns="91425" rIns="91425" bIns="91425" anchor="b" anchorCtr="0">
            <a:noAutofit/>
          </a:bodyPr>
          <a:lstStyle/>
          <a:p>
            <a:pPr marL="0" lvl="0" indent="0" algn="ctr" rtl="0">
              <a:lnSpc>
                <a:spcPct val="103993"/>
              </a:lnSpc>
              <a:spcBef>
                <a:spcPts val="0"/>
              </a:spcBef>
              <a:spcAft>
                <a:spcPts val="0"/>
              </a:spcAft>
              <a:buSzPts val="990"/>
              <a:buNone/>
            </a:pPr>
            <a:r>
              <a:rPr lang="en" sz="2730">
                <a:latin typeface="Manrope SemiBold"/>
                <a:ea typeface="Manrope SemiBold"/>
                <a:cs typeface="Manrope SemiBold"/>
                <a:sym typeface="Manrope SemiBold"/>
              </a:rPr>
              <a:t>Lógica de programación</a:t>
            </a:r>
            <a:endParaRPr sz="2730">
              <a:latin typeface="Manrope SemiBold"/>
              <a:ea typeface="Manrope SemiBold"/>
              <a:cs typeface="Manrope SemiBold"/>
              <a:sym typeface="Manrope SemiBold"/>
            </a:endParaRPr>
          </a:p>
        </p:txBody>
      </p:sp>
      <p:sp>
        <p:nvSpPr>
          <p:cNvPr id="120" name="Google Shape;120;p18"/>
          <p:cNvSpPr txBox="1">
            <a:spLocks noGrp="1"/>
          </p:cNvSpPr>
          <p:nvPr>
            <p:ph type="body" idx="1"/>
          </p:nvPr>
        </p:nvSpPr>
        <p:spPr>
          <a:xfrm>
            <a:off x="540300" y="1389600"/>
            <a:ext cx="2808000" cy="3179400"/>
          </a:xfrm>
          <a:prstGeom prst="rect">
            <a:avLst/>
          </a:prstGeom>
        </p:spPr>
        <p:txBody>
          <a:bodyPr spcFirstLastPara="1" wrap="square" lIns="91425" tIns="91425" rIns="91425" bIns="91425" anchor="t" anchorCtr="0">
            <a:normAutofit lnSpcReduction="10000"/>
          </a:bodyPr>
          <a:lstStyle/>
          <a:p>
            <a:pPr marL="0" lvl="0" indent="0" algn="just" rtl="0">
              <a:lnSpc>
                <a:spcPct val="115000"/>
              </a:lnSpc>
              <a:spcBef>
                <a:spcPts val="0"/>
              </a:spcBef>
              <a:spcAft>
                <a:spcPts val="0"/>
              </a:spcAft>
              <a:buNone/>
            </a:pPr>
            <a:r>
              <a:rPr lang="en">
                <a:solidFill>
                  <a:schemeClr val="dk1"/>
                </a:solidFill>
                <a:highlight>
                  <a:schemeClr val="lt1"/>
                </a:highlight>
                <a:latin typeface="Manrope"/>
                <a:ea typeface="Manrope"/>
                <a:cs typeface="Manrope"/>
                <a:sym typeface="Manrope"/>
              </a:rPr>
              <a:t>Una de las cosas básicas que todo buen programador debe adquirir, es el pensamiento lógico para resolver y encontrar soluciones a problemas planteados.  </a:t>
            </a:r>
            <a:endParaRPr>
              <a:solidFill>
                <a:schemeClr val="dk1"/>
              </a:solidFill>
              <a:highlight>
                <a:schemeClr val="lt1"/>
              </a:highlight>
              <a:latin typeface="Manrope"/>
              <a:ea typeface="Manrope"/>
              <a:cs typeface="Manrope"/>
              <a:sym typeface="Manrope"/>
            </a:endParaRPr>
          </a:p>
          <a:p>
            <a:pPr marL="0" lvl="0" indent="0" algn="just" rtl="0">
              <a:lnSpc>
                <a:spcPct val="115000"/>
              </a:lnSpc>
              <a:spcBef>
                <a:spcPts val="1200"/>
              </a:spcBef>
              <a:spcAft>
                <a:spcPts val="0"/>
              </a:spcAft>
              <a:buNone/>
            </a:pPr>
            <a:r>
              <a:rPr lang="en">
                <a:solidFill>
                  <a:schemeClr val="dk1"/>
                </a:solidFill>
                <a:highlight>
                  <a:schemeClr val="lt1"/>
                </a:highlight>
                <a:latin typeface="Manrope"/>
                <a:ea typeface="Manrope"/>
                <a:cs typeface="Manrope"/>
                <a:sym typeface="Manrope"/>
              </a:rPr>
              <a:t>Cuando uno adquiere esta base/lógica puede ser capaz de resolver problemas de manera eficiente, escalonada y flexible. Adquirir este pensamiento es fundamental para tener un pensamiento crítico al momento de encontrar soluciones.</a:t>
            </a:r>
            <a:endParaRPr>
              <a:solidFill>
                <a:schemeClr val="dk1"/>
              </a:solidFill>
              <a:highlight>
                <a:schemeClr val="lt1"/>
              </a:highlight>
              <a:latin typeface="Manrope"/>
              <a:ea typeface="Manrope"/>
              <a:cs typeface="Manrope"/>
              <a:sym typeface="Manrope"/>
            </a:endParaRPr>
          </a:p>
          <a:p>
            <a:pPr marL="0" lvl="0" indent="0" algn="just" rtl="0">
              <a:lnSpc>
                <a:spcPct val="115000"/>
              </a:lnSpc>
              <a:spcBef>
                <a:spcPts val="1200"/>
              </a:spcBef>
              <a:spcAft>
                <a:spcPts val="1200"/>
              </a:spcAft>
              <a:buNone/>
            </a:pPr>
            <a:endParaRPr>
              <a:solidFill>
                <a:schemeClr val="dk1"/>
              </a:solidFill>
              <a:highlight>
                <a:schemeClr val="lt1"/>
              </a:highlight>
              <a:latin typeface="Manrope"/>
              <a:ea typeface="Manrope"/>
              <a:cs typeface="Manrope"/>
              <a:sym typeface="Manrope"/>
            </a:endParaRPr>
          </a:p>
        </p:txBody>
      </p:sp>
      <p:sp>
        <p:nvSpPr>
          <p:cNvPr id="121" name="Google Shape;121;p18"/>
          <p:cNvSpPr/>
          <p:nvPr/>
        </p:nvSpPr>
        <p:spPr>
          <a:xfrm>
            <a:off x="4272158" y="1613382"/>
            <a:ext cx="3866400" cy="26046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22" name="Google Shape;122;p18"/>
          <p:cNvCxnSpPr/>
          <p:nvPr/>
        </p:nvCxnSpPr>
        <p:spPr>
          <a:xfrm>
            <a:off x="610850" y="1366625"/>
            <a:ext cx="2566800" cy="0"/>
          </a:xfrm>
          <a:prstGeom prst="straightConnector1">
            <a:avLst/>
          </a:prstGeom>
          <a:noFill/>
          <a:ln w="9525" cap="flat" cmpd="sng">
            <a:solidFill>
              <a:srgbClr val="F06BF7"/>
            </a:solidFill>
            <a:prstDash val="solid"/>
            <a:round/>
            <a:headEnd type="none" w="med" len="med"/>
            <a:tailEnd type="none" w="med" len="med"/>
          </a:ln>
        </p:spPr>
      </p:cxnSp>
      <p:sp>
        <p:nvSpPr>
          <p:cNvPr id="123" name="Google Shape;123;p18"/>
          <p:cNvSpPr txBox="1"/>
          <p:nvPr/>
        </p:nvSpPr>
        <p:spPr>
          <a:xfrm>
            <a:off x="5667000" y="2488950"/>
            <a:ext cx="1076700" cy="584100"/>
          </a:xfrm>
          <a:prstGeom prst="rect">
            <a:avLst/>
          </a:prstGeom>
          <a:noFill/>
          <a:ln>
            <a:noFill/>
          </a:ln>
        </p:spPr>
        <p:txBody>
          <a:bodyPr spcFirstLastPara="1" wrap="square" lIns="0" tIns="0" rIns="0" bIns="0" anchor="t" anchorCtr="0">
            <a:spAutoFit/>
          </a:bodyPr>
          <a:lstStyle/>
          <a:p>
            <a:pPr marL="0" marR="0" lvl="1" indent="0" algn="ctr" rtl="0">
              <a:lnSpc>
                <a:spcPct val="153018"/>
              </a:lnSpc>
              <a:spcBef>
                <a:spcPts val="0"/>
              </a:spcBef>
              <a:spcAft>
                <a:spcPts val="0"/>
              </a:spcAft>
              <a:buNone/>
            </a:pPr>
            <a:r>
              <a:rPr lang="en" sz="1500">
                <a:latin typeface="Manrope"/>
                <a:ea typeface="Manrope"/>
                <a:cs typeface="Manrope"/>
                <a:sym typeface="Manrope"/>
              </a:rPr>
              <a:t>diagrama,  </a:t>
            </a:r>
            <a:endParaRPr sz="1500">
              <a:latin typeface="Manrope"/>
              <a:ea typeface="Manrope"/>
              <a:cs typeface="Manrope"/>
              <a:sym typeface="Manrope"/>
            </a:endParaRPr>
          </a:p>
          <a:p>
            <a:pPr marL="0" marR="0" lvl="1" indent="0" algn="ctr" rtl="0">
              <a:lnSpc>
                <a:spcPct val="153018"/>
              </a:lnSpc>
              <a:spcBef>
                <a:spcPts val="0"/>
              </a:spcBef>
              <a:spcAft>
                <a:spcPts val="0"/>
              </a:spcAft>
              <a:buNone/>
            </a:pPr>
            <a:r>
              <a:rPr lang="en" sz="1500">
                <a:latin typeface="Manrope"/>
                <a:ea typeface="Manrope"/>
                <a:cs typeface="Manrope"/>
                <a:sym typeface="Manrope"/>
              </a:rPr>
              <a:t>imagen</a:t>
            </a:r>
            <a:endParaRPr sz="1500">
              <a:latin typeface="Manrope"/>
              <a:ea typeface="Manrope"/>
              <a:cs typeface="Manrope"/>
              <a:sym typeface="Manrope"/>
            </a:endParaRPr>
          </a:p>
        </p:txBody>
      </p:sp>
      <p:sp>
        <p:nvSpPr>
          <p:cNvPr id="124" name="Google Shape;124;p18"/>
          <p:cNvSpPr txBox="1">
            <a:spLocks noGrp="1"/>
          </p:cNvSpPr>
          <p:nvPr>
            <p:ph type="body" idx="1"/>
          </p:nvPr>
        </p:nvSpPr>
        <p:spPr>
          <a:xfrm>
            <a:off x="3924088" y="4569000"/>
            <a:ext cx="4821900" cy="375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018"/>
              <a:buNone/>
            </a:pPr>
            <a:r>
              <a:rPr lang="en" sz="1000" i="1">
                <a:solidFill>
                  <a:schemeClr val="dk1"/>
                </a:solidFill>
                <a:highlight>
                  <a:schemeClr val="lt1"/>
                </a:highlight>
                <a:latin typeface="Manrope"/>
                <a:ea typeface="Manrope"/>
                <a:cs typeface="Manrope"/>
                <a:sym typeface="Manrope"/>
              </a:rPr>
              <a:t>Representación generada con IA de Ada Lovelace y Charles Babbage </a:t>
            </a:r>
            <a:endParaRPr sz="1000" i="1">
              <a:solidFill>
                <a:schemeClr val="dk1"/>
              </a:solidFill>
              <a:highlight>
                <a:schemeClr val="lt1"/>
              </a:highlight>
              <a:latin typeface="Manrope"/>
              <a:ea typeface="Manrope"/>
              <a:cs typeface="Manrope"/>
              <a:sym typeface="Manrope"/>
            </a:endParaRPr>
          </a:p>
        </p:txBody>
      </p:sp>
      <p:pic>
        <p:nvPicPr>
          <p:cNvPr id="125" name="Google Shape;125;p18"/>
          <p:cNvPicPr preferRelativeResize="0"/>
          <p:nvPr/>
        </p:nvPicPr>
        <p:blipFill rotWithShape="1">
          <a:blip r:embed="rId4">
            <a:alphaModFix/>
          </a:blip>
          <a:srcRect l="16760" t="9826" r="16992" b="9826"/>
          <a:stretch/>
        </p:blipFill>
        <p:spPr>
          <a:xfrm>
            <a:off x="3924100" y="1263900"/>
            <a:ext cx="4859102" cy="33355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9"/>
        <p:cNvGrpSpPr/>
        <p:nvPr/>
      </p:nvGrpSpPr>
      <p:grpSpPr>
        <a:xfrm>
          <a:off x="0" y="0"/>
          <a:ext cx="0" cy="0"/>
          <a:chOff x="0" y="0"/>
          <a:chExt cx="0" cy="0"/>
        </a:xfrm>
      </p:grpSpPr>
      <p:sp>
        <p:nvSpPr>
          <p:cNvPr id="130" name="Google Shape;130;p19"/>
          <p:cNvSpPr txBox="1">
            <a:spLocks noGrp="1"/>
          </p:cNvSpPr>
          <p:nvPr>
            <p:ph type="title"/>
          </p:nvPr>
        </p:nvSpPr>
        <p:spPr>
          <a:xfrm>
            <a:off x="540300" y="555600"/>
            <a:ext cx="2808000" cy="755700"/>
          </a:xfrm>
          <a:prstGeom prst="rect">
            <a:avLst/>
          </a:prstGeom>
        </p:spPr>
        <p:txBody>
          <a:bodyPr spcFirstLastPara="1" wrap="square" lIns="91425" tIns="91425" rIns="91425" bIns="91425" anchor="b" anchorCtr="0">
            <a:normAutofit/>
          </a:bodyPr>
          <a:lstStyle/>
          <a:p>
            <a:pPr marL="0" lvl="0" indent="0" algn="ctr" rtl="0">
              <a:lnSpc>
                <a:spcPct val="103993"/>
              </a:lnSpc>
              <a:spcBef>
                <a:spcPts val="0"/>
              </a:spcBef>
              <a:spcAft>
                <a:spcPts val="0"/>
              </a:spcAft>
              <a:buNone/>
            </a:pPr>
            <a:r>
              <a:rPr lang="en" sz="2700">
                <a:latin typeface="Manrope SemiBold"/>
                <a:ea typeface="Manrope SemiBold"/>
                <a:cs typeface="Manrope SemiBold"/>
                <a:sym typeface="Manrope SemiBold"/>
              </a:rPr>
              <a:t>Algoritmo</a:t>
            </a:r>
            <a:endParaRPr sz="2700">
              <a:latin typeface="Manrope SemiBold"/>
              <a:ea typeface="Manrope SemiBold"/>
              <a:cs typeface="Manrope SemiBold"/>
              <a:sym typeface="Manrope SemiBold"/>
            </a:endParaRPr>
          </a:p>
        </p:txBody>
      </p:sp>
      <p:sp>
        <p:nvSpPr>
          <p:cNvPr id="131" name="Google Shape;131;p19"/>
          <p:cNvSpPr txBox="1">
            <a:spLocks noGrp="1"/>
          </p:cNvSpPr>
          <p:nvPr>
            <p:ph type="body" idx="1"/>
          </p:nvPr>
        </p:nvSpPr>
        <p:spPr>
          <a:xfrm>
            <a:off x="540300" y="1389600"/>
            <a:ext cx="2808000" cy="3179400"/>
          </a:xfrm>
          <a:prstGeom prst="rect">
            <a:avLst/>
          </a:prstGeom>
        </p:spPr>
        <p:txBody>
          <a:bodyPr spcFirstLastPara="1" wrap="square" lIns="91425" tIns="91425" rIns="91425" bIns="91425" anchor="t" anchorCtr="0">
            <a:normAutofit fontScale="77500" lnSpcReduction="10000"/>
          </a:bodyPr>
          <a:lstStyle/>
          <a:p>
            <a:pPr marL="0" lvl="0" indent="0" algn="just" rtl="0">
              <a:lnSpc>
                <a:spcPct val="115000"/>
              </a:lnSpc>
              <a:spcBef>
                <a:spcPts val="0"/>
              </a:spcBef>
              <a:spcAft>
                <a:spcPts val="0"/>
              </a:spcAft>
              <a:buNone/>
            </a:pPr>
            <a:r>
              <a:rPr lang="en">
                <a:solidFill>
                  <a:schemeClr val="dk1"/>
                </a:solidFill>
                <a:highlight>
                  <a:schemeClr val="lt1"/>
                </a:highlight>
                <a:latin typeface="Manrope"/>
                <a:ea typeface="Manrope"/>
                <a:cs typeface="Manrope"/>
                <a:sym typeface="Manrope"/>
              </a:rPr>
              <a:t>Usamos algoritmos cotidianamente pero sin saberlo. Cada vez que aprendemos algo nuevo, seguimos una serie de pasos para poder lograr obtener un resultado. Como lo es una receta de cocina por ejemplo, en la cual hay una serie de pasos a realizar de manera secuencial. Siguiendo esta serie de pasos o instrucciones, logramos obtener el resultado esperado.</a:t>
            </a:r>
            <a:endParaRPr>
              <a:solidFill>
                <a:schemeClr val="dk1"/>
              </a:solidFill>
              <a:highlight>
                <a:schemeClr val="lt1"/>
              </a:highlight>
              <a:latin typeface="Manrope"/>
              <a:ea typeface="Manrope"/>
              <a:cs typeface="Manrope"/>
              <a:sym typeface="Manrope"/>
            </a:endParaRPr>
          </a:p>
          <a:p>
            <a:pPr marL="0" lvl="0" indent="0" algn="just" rtl="0">
              <a:lnSpc>
                <a:spcPct val="115000"/>
              </a:lnSpc>
              <a:spcBef>
                <a:spcPts val="1200"/>
              </a:spcBef>
              <a:spcAft>
                <a:spcPts val="0"/>
              </a:spcAft>
              <a:buNone/>
            </a:pPr>
            <a:r>
              <a:rPr lang="en">
                <a:solidFill>
                  <a:schemeClr val="dk1"/>
                </a:solidFill>
                <a:highlight>
                  <a:schemeClr val="lt1"/>
                </a:highlight>
                <a:latin typeface="Manrope"/>
                <a:ea typeface="Manrope"/>
                <a:cs typeface="Manrope"/>
                <a:sym typeface="Manrope"/>
              </a:rPr>
              <a:t>En la programación, una vez planteado el problema,  usamos algoritmos como una secuencia de pasos bien definidos para resolver ese problema.  </a:t>
            </a:r>
            <a:endParaRPr>
              <a:solidFill>
                <a:schemeClr val="dk1"/>
              </a:solidFill>
              <a:highlight>
                <a:schemeClr val="lt1"/>
              </a:highlight>
              <a:latin typeface="Manrope"/>
              <a:ea typeface="Manrope"/>
              <a:cs typeface="Manrope"/>
              <a:sym typeface="Manrope"/>
            </a:endParaRPr>
          </a:p>
          <a:p>
            <a:pPr marL="0" lvl="0" indent="0" algn="just" rtl="0">
              <a:lnSpc>
                <a:spcPct val="115000"/>
              </a:lnSpc>
              <a:spcBef>
                <a:spcPts val="1200"/>
              </a:spcBef>
              <a:spcAft>
                <a:spcPts val="0"/>
              </a:spcAft>
              <a:buNone/>
            </a:pPr>
            <a:r>
              <a:rPr lang="en" sz="1179">
                <a:solidFill>
                  <a:schemeClr val="dk1"/>
                </a:solidFill>
                <a:highlight>
                  <a:schemeClr val="lt1"/>
                </a:highlight>
                <a:latin typeface="Manrope"/>
                <a:ea typeface="Manrope"/>
                <a:cs typeface="Manrope"/>
                <a:sym typeface="Manrope"/>
              </a:rPr>
              <a:t>Estos algoritmos pueden ser expresados de forma escrita, representados en  pseudocódigo o diagramas de flujo. Una vez confeccionado esto, se puede pasar a cualquier lenguaje de programación para realizar la ejecución de la solución.</a:t>
            </a:r>
            <a:endParaRPr sz="1329">
              <a:solidFill>
                <a:schemeClr val="dk1"/>
              </a:solidFill>
              <a:highlight>
                <a:schemeClr val="lt1"/>
              </a:highlight>
              <a:latin typeface="Manrope"/>
              <a:ea typeface="Manrope"/>
              <a:cs typeface="Manrope"/>
              <a:sym typeface="Manrope"/>
            </a:endParaRPr>
          </a:p>
        </p:txBody>
      </p:sp>
      <p:sp>
        <p:nvSpPr>
          <p:cNvPr id="132" name="Google Shape;132;p19"/>
          <p:cNvSpPr/>
          <p:nvPr/>
        </p:nvSpPr>
        <p:spPr>
          <a:xfrm>
            <a:off x="4272158" y="1613382"/>
            <a:ext cx="3866400" cy="26046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33" name="Google Shape;133;p19"/>
          <p:cNvCxnSpPr/>
          <p:nvPr/>
        </p:nvCxnSpPr>
        <p:spPr>
          <a:xfrm>
            <a:off x="610850" y="1366625"/>
            <a:ext cx="2566800" cy="0"/>
          </a:xfrm>
          <a:prstGeom prst="straightConnector1">
            <a:avLst/>
          </a:prstGeom>
          <a:noFill/>
          <a:ln w="9525" cap="flat" cmpd="sng">
            <a:solidFill>
              <a:srgbClr val="F06BF7"/>
            </a:solidFill>
            <a:prstDash val="solid"/>
            <a:round/>
            <a:headEnd type="none" w="med" len="med"/>
            <a:tailEnd type="none" w="med" len="med"/>
          </a:ln>
        </p:spPr>
      </p:cxnSp>
      <p:sp>
        <p:nvSpPr>
          <p:cNvPr id="134" name="Google Shape;134;p19"/>
          <p:cNvSpPr txBox="1"/>
          <p:nvPr/>
        </p:nvSpPr>
        <p:spPr>
          <a:xfrm>
            <a:off x="5667000" y="2488950"/>
            <a:ext cx="1076700" cy="584100"/>
          </a:xfrm>
          <a:prstGeom prst="rect">
            <a:avLst/>
          </a:prstGeom>
          <a:noFill/>
          <a:ln>
            <a:noFill/>
          </a:ln>
        </p:spPr>
        <p:txBody>
          <a:bodyPr spcFirstLastPara="1" wrap="square" lIns="0" tIns="0" rIns="0" bIns="0" anchor="t" anchorCtr="0">
            <a:spAutoFit/>
          </a:bodyPr>
          <a:lstStyle/>
          <a:p>
            <a:pPr marL="0" marR="0" lvl="1" indent="0" algn="ctr" rtl="0">
              <a:lnSpc>
                <a:spcPct val="153018"/>
              </a:lnSpc>
              <a:spcBef>
                <a:spcPts val="0"/>
              </a:spcBef>
              <a:spcAft>
                <a:spcPts val="0"/>
              </a:spcAft>
              <a:buNone/>
            </a:pPr>
            <a:r>
              <a:rPr lang="en" sz="1500">
                <a:latin typeface="Manrope"/>
                <a:ea typeface="Manrope"/>
                <a:cs typeface="Manrope"/>
                <a:sym typeface="Manrope"/>
              </a:rPr>
              <a:t>diagrama,  </a:t>
            </a:r>
            <a:endParaRPr sz="1500">
              <a:latin typeface="Manrope"/>
              <a:ea typeface="Manrope"/>
              <a:cs typeface="Manrope"/>
              <a:sym typeface="Manrope"/>
            </a:endParaRPr>
          </a:p>
          <a:p>
            <a:pPr marL="0" marR="0" lvl="1" indent="0" algn="ctr" rtl="0">
              <a:lnSpc>
                <a:spcPct val="153018"/>
              </a:lnSpc>
              <a:spcBef>
                <a:spcPts val="0"/>
              </a:spcBef>
              <a:spcAft>
                <a:spcPts val="0"/>
              </a:spcAft>
              <a:buNone/>
            </a:pPr>
            <a:r>
              <a:rPr lang="en" sz="1500">
                <a:latin typeface="Manrope"/>
                <a:ea typeface="Manrope"/>
                <a:cs typeface="Manrope"/>
                <a:sym typeface="Manrope"/>
              </a:rPr>
              <a:t>imagen</a:t>
            </a:r>
            <a:endParaRPr sz="1500">
              <a:latin typeface="Manrope"/>
              <a:ea typeface="Manrope"/>
              <a:cs typeface="Manrope"/>
              <a:sym typeface="Manrope"/>
            </a:endParaRPr>
          </a:p>
        </p:txBody>
      </p:sp>
      <p:pic>
        <p:nvPicPr>
          <p:cNvPr id="135" name="Google Shape;135;p19"/>
          <p:cNvPicPr preferRelativeResize="0"/>
          <p:nvPr/>
        </p:nvPicPr>
        <p:blipFill rotWithShape="1">
          <a:blip r:embed="rId4">
            <a:alphaModFix/>
          </a:blip>
          <a:srcRect l="16536" t="9829" r="17185" b="9797"/>
          <a:stretch/>
        </p:blipFill>
        <p:spPr>
          <a:xfrm>
            <a:off x="3912575" y="1263900"/>
            <a:ext cx="4844923" cy="3305100"/>
          </a:xfrm>
          <a:prstGeom prst="rect">
            <a:avLst/>
          </a:prstGeom>
          <a:noFill/>
          <a:ln>
            <a:noFill/>
          </a:ln>
        </p:spPr>
      </p:pic>
      <p:sp>
        <p:nvSpPr>
          <p:cNvPr id="136" name="Google Shape;136;p19"/>
          <p:cNvSpPr txBox="1">
            <a:spLocks noGrp="1"/>
          </p:cNvSpPr>
          <p:nvPr>
            <p:ph type="body" idx="1"/>
          </p:nvPr>
        </p:nvSpPr>
        <p:spPr>
          <a:xfrm>
            <a:off x="3924088" y="4569000"/>
            <a:ext cx="4821900" cy="375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018"/>
              <a:buNone/>
            </a:pPr>
            <a:r>
              <a:rPr lang="en" sz="1000" i="1">
                <a:solidFill>
                  <a:schemeClr val="dk1"/>
                </a:solidFill>
                <a:highlight>
                  <a:schemeClr val="lt1"/>
                </a:highlight>
                <a:latin typeface="Manrope"/>
                <a:ea typeface="Manrope"/>
                <a:cs typeface="Manrope"/>
                <a:sym typeface="Manrope"/>
              </a:rPr>
              <a:t>Representación generada con IA de Ada Lovelace y la Máquina Analítica </a:t>
            </a:r>
            <a:endParaRPr sz="1000" i="1">
              <a:solidFill>
                <a:schemeClr val="dk1"/>
              </a:solidFill>
              <a:highlight>
                <a:schemeClr val="lt1"/>
              </a:highlight>
              <a:latin typeface="Manrope"/>
              <a:ea typeface="Manrope"/>
              <a:cs typeface="Manrope"/>
              <a:sym typeface="Manrop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grpSp>
        <p:nvGrpSpPr>
          <p:cNvPr id="141" name="Google Shape;141;p20"/>
          <p:cNvGrpSpPr/>
          <p:nvPr/>
        </p:nvGrpSpPr>
        <p:grpSpPr>
          <a:xfrm>
            <a:off x="3709637" y="2461335"/>
            <a:ext cx="1353431" cy="1097326"/>
            <a:chOff x="2658750" y="2229875"/>
            <a:chExt cx="3628500" cy="2058000"/>
          </a:xfrm>
        </p:grpSpPr>
        <p:sp>
          <p:nvSpPr>
            <p:cNvPr id="142" name="Google Shape;142;p20"/>
            <p:cNvSpPr/>
            <p:nvPr/>
          </p:nvSpPr>
          <p:spPr>
            <a:xfrm>
              <a:off x="2658750" y="2229875"/>
              <a:ext cx="3628500" cy="20580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43" name="Google Shape;143;p20"/>
            <p:cNvCxnSpPr/>
            <p:nvPr/>
          </p:nvCxnSpPr>
          <p:spPr>
            <a:xfrm>
              <a:off x="2797075" y="2315350"/>
              <a:ext cx="3372000" cy="1887900"/>
            </a:xfrm>
            <a:prstGeom prst="straightConnector1">
              <a:avLst/>
            </a:prstGeom>
            <a:noFill/>
            <a:ln w="9525" cap="flat" cmpd="sng">
              <a:solidFill>
                <a:schemeClr val="accent3"/>
              </a:solidFill>
              <a:prstDash val="solid"/>
              <a:round/>
              <a:headEnd type="none" w="med" len="med"/>
              <a:tailEnd type="none" w="med" len="med"/>
            </a:ln>
          </p:spPr>
        </p:cxnSp>
        <p:cxnSp>
          <p:nvCxnSpPr>
            <p:cNvPr id="144" name="Google Shape;144;p20"/>
            <p:cNvCxnSpPr/>
            <p:nvPr/>
          </p:nvCxnSpPr>
          <p:spPr>
            <a:xfrm rot="10800000" flipH="1">
              <a:off x="2758225" y="2338600"/>
              <a:ext cx="3457500" cy="1857000"/>
            </a:xfrm>
            <a:prstGeom prst="straightConnector1">
              <a:avLst/>
            </a:prstGeom>
            <a:noFill/>
            <a:ln w="9525" cap="flat" cmpd="sng">
              <a:solidFill>
                <a:schemeClr val="accent3"/>
              </a:solidFill>
              <a:prstDash val="solid"/>
              <a:round/>
              <a:headEnd type="none" w="med" len="med"/>
              <a:tailEnd type="none" w="med" len="med"/>
            </a:ln>
          </p:spPr>
        </p:cxnSp>
      </p:grpSp>
      <p:sp>
        <p:nvSpPr>
          <p:cNvPr id="145" name="Google Shape;145;p20"/>
          <p:cNvSpPr/>
          <p:nvPr/>
        </p:nvSpPr>
        <p:spPr>
          <a:xfrm rot="4725643" flipH="1">
            <a:off x="4928595" y="2109657"/>
            <a:ext cx="689695" cy="291642"/>
          </a:xfrm>
          <a:custGeom>
            <a:avLst/>
            <a:gdLst/>
            <a:ahLst/>
            <a:cxnLst/>
            <a:rect l="l" t="t" r="r" b="b"/>
            <a:pathLst>
              <a:path w="1734533" h="923639" extrusionOk="0">
                <a:moveTo>
                  <a:pt x="0" y="0"/>
                </a:moveTo>
                <a:lnTo>
                  <a:pt x="1734532" y="0"/>
                </a:lnTo>
                <a:lnTo>
                  <a:pt x="1734532" y="923639"/>
                </a:lnTo>
                <a:lnTo>
                  <a:pt x="0" y="923639"/>
                </a:lnTo>
                <a:lnTo>
                  <a:pt x="0" y="0"/>
                </a:lnTo>
                <a:close/>
              </a:path>
            </a:pathLst>
          </a:custGeom>
          <a:blipFill rotWithShape="1">
            <a:blip r:embed="rId4">
              <a:alphaModFix/>
            </a:blip>
            <a:stretch>
              <a:fillRect/>
            </a:stretch>
          </a:blipFill>
          <a:ln>
            <a:noFill/>
          </a:ln>
        </p:spPr>
        <p:txBody>
          <a:bodyPr/>
          <a:lstStyle/>
          <a:p>
            <a:endParaRPr lang="es-AR"/>
          </a:p>
        </p:txBody>
      </p:sp>
      <p:sp>
        <p:nvSpPr>
          <p:cNvPr id="146" name="Google Shape;146;p20"/>
          <p:cNvSpPr/>
          <p:nvPr/>
        </p:nvSpPr>
        <p:spPr>
          <a:xfrm rot="-2437514" flipH="1">
            <a:off x="2760019" y="3292237"/>
            <a:ext cx="757836" cy="374879"/>
          </a:xfrm>
          <a:custGeom>
            <a:avLst/>
            <a:gdLst/>
            <a:ahLst/>
            <a:cxnLst/>
            <a:rect l="l" t="t" r="r" b="b"/>
            <a:pathLst>
              <a:path w="1167890" h="621901" extrusionOk="0">
                <a:moveTo>
                  <a:pt x="1167890" y="621901"/>
                </a:moveTo>
                <a:lnTo>
                  <a:pt x="0" y="621901"/>
                </a:lnTo>
                <a:lnTo>
                  <a:pt x="0" y="0"/>
                </a:lnTo>
                <a:lnTo>
                  <a:pt x="1167890" y="0"/>
                </a:lnTo>
                <a:lnTo>
                  <a:pt x="1167890" y="621901"/>
                </a:lnTo>
                <a:close/>
              </a:path>
            </a:pathLst>
          </a:custGeom>
          <a:blipFill rotWithShape="1">
            <a:blip r:embed="rId4">
              <a:alphaModFix/>
            </a:blip>
            <a:stretch>
              <a:fillRect/>
            </a:stretch>
          </a:blipFill>
          <a:ln>
            <a:noFill/>
          </a:ln>
        </p:spPr>
        <p:txBody>
          <a:bodyPr/>
          <a:lstStyle/>
          <a:p>
            <a:endParaRPr lang="es-AR"/>
          </a:p>
        </p:txBody>
      </p:sp>
      <p:sp>
        <p:nvSpPr>
          <p:cNvPr id="147" name="Google Shape;147;p20"/>
          <p:cNvSpPr/>
          <p:nvPr/>
        </p:nvSpPr>
        <p:spPr>
          <a:xfrm rot="2367613">
            <a:off x="2826441" y="2179916"/>
            <a:ext cx="570992" cy="507627"/>
          </a:xfrm>
          <a:custGeom>
            <a:avLst/>
            <a:gdLst/>
            <a:ahLst/>
            <a:cxnLst/>
            <a:rect l="l" t="t" r="r" b="b"/>
            <a:pathLst>
              <a:path w="1075228" h="1099776" extrusionOk="0">
                <a:moveTo>
                  <a:pt x="0" y="0"/>
                </a:moveTo>
                <a:lnTo>
                  <a:pt x="1075228" y="0"/>
                </a:lnTo>
                <a:lnTo>
                  <a:pt x="1075228" y="1099777"/>
                </a:lnTo>
                <a:lnTo>
                  <a:pt x="0" y="1099777"/>
                </a:lnTo>
                <a:lnTo>
                  <a:pt x="0" y="0"/>
                </a:lnTo>
                <a:close/>
              </a:path>
            </a:pathLst>
          </a:custGeom>
          <a:blipFill rotWithShape="1">
            <a:blip r:embed="rId5">
              <a:alphaModFix/>
            </a:blip>
            <a:stretch>
              <a:fillRect/>
            </a:stretch>
          </a:blipFill>
          <a:ln>
            <a:noFill/>
          </a:ln>
        </p:spPr>
        <p:txBody>
          <a:bodyPr/>
          <a:lstStyle/>
          <a:p>
            <a:endParaRPr lang="es-AR"/>
          </a:p>
        </p:txBody>
      </p:sp>
      <p:sp>
        <p:nvSpPr>
          <p:cNvPr id="148" name="Google Shape;148;p20"/>
          <p:cNvSpPr/>
          <p:nvPr/>
        </p:nvSpPr>
        <p:spPr>
          <a:xfrm rot="485850" flipH="1">
            <a:off x="5549876" y="3201405"/>
            <a:ext cx="993780" cy="575777"/>
          </a:xfrm>
          <a:custGeom>
            <a:avLst/>
            <a:gdLst/>
            <a:ahLst/>
            <a:cxnLst/>
            <a:rect l="l" t="t" r="r" b="b"/>
            <a:pathLst>
              <a:path w="1599792" h="1128581" extrusionOk="0">
                <a:moveTo>
                  <a:pt x="0" y="1128581"/>
                </a:moveTo>
                <a:lnTo>
                  <a:pt x="1599792" y="1128581"/>
                </a:lnTo>
                <a:lnTo>
                  <a:pt x="1599792" y="0"/>
                </a:lnTo>
                <a:lnTo>
                  <a:pt x="0" y="0"/>
                </a:lnTo>
                <a:lnTo>
                  <a:pt x="0" y="1128581"/>
                </a:lnTo>
                <a:close/>
              </a:path>
            </a:pathLst>
          </a:custGeom>
          <a:blipFill rotWithShape="1">
            <a:blip r:embed="rId6">
              <a:alphaModFix/>
            </a:blip>
            <a:stretch>
              <a:fillRect/>
            </a:stretch>
          </a:blipFill>
          <a:ln>
            <a:noFill/>
          </a:ln>
        </p:spPr>
        <p:txBody>
          <a:bodyPr/>
          <a:lstStyle/>
          <a:p>
            <a:endParaRPr lang="es-AR"/>
          </a:p>
        </p:txBody>
      </p:sp>
      <p:sp>
        <p:nvSpPr>
          <p:cNvPr id="149" name="Google Shape;149;p20"/>
          <p:cNvSpPr txBox="1"/>
          <p:nvPr/>
        </p:nvSpPr>
        <p:spPr>
          <a:xfrm>
            <a:off x="1120550" y="1442650"/>
            <a:ext cx="1546200" cy="1097400"/>
          </a:xfrm>
          <a:prstGeom prst="rect">
            <a:avLst/>
          </a:prstGeom>
          <a:noFill/>
          <a:ln>
            <a:noFill/>
          </a:ln>
        </p:spPr>
        <p:txBody>
          <a:bodyPr spcFirstLastPara="1" wrap="square" lIns="0" tIns="0" rIns="0" bIns="0" anchor="t" anchorCtr="0">
            <a:spAutoFit/>
          </a:bodyPr>
          <a:lstStyle/>
          <a:p>
            <a:pPr marL="0" marR="0" lvl="1" indent="0" algn="ctr" rtl="0">
              <a:lnSpc>
                <a:spcPct val="153018"/>
              </a:lnSpc>
              <a:spcBef>
                <a:spcPts val="0"/>
              </a:spcBef>
              <a:spcAft>
                <a:spcPts val="0"/>
              </a:spcAft>
              <a:buNone/>
            </a:pPr>
            <a:r>
              <a:rPr lang="en" sz="1000" b="1">
                <a:latin typeface="Manrope"/>
                <a:ea typeface="Manrope"/>
                <a:cs typeface="Manrope"/>
                <a:sym typeface="Manrope"/>
              </a:rPr>
              <a:t>Finito</a:t>
            </a:r>
            <a:endParaRPr sz="1000" b="1">
              <a:latin typeface="Manrope"/>
              <a:ea typeface="Manrope"/>
              <a:cs typeface="Manrope"/>
              <a:sym typeface="Manrope"/>
            </a:endParaRPr>
          </a:p>
          <a:p>
            <a:pPr marL="0" marR="0" lvl="1" indent="0" algn="ctr" rtl="0">
              <a:lnSpc>
                <a:spcPct val="115000"/>
              </a:lnSpc>
              <a:spcBef>
                <a:spcPts val="0"/>
              </a:spcBef>
              <a:spcAft>
                <a:spcPts val="0"/>
              </a:spcAft>
              <a:buNone/>
            </a:pPr>
            <a:r>
              <a:rPr lang="en" sz="1000">
                <a:latin typeface="Manrope"/>
                <a:ea typeface="Manrope"/>
                <a:cs typeface="Manrope"/>
                <a:sym typeface="Manrope"/>
              </a:rPr>
              <a:t>Debe tener un número limitado de pasos garantizando la finalización de su ejecución correctamente.</a:t>
            </a:r>
            <a:endParaRPr sz="1000">
              <a:latin typeface="Manrope"/>
              <a:ea typeface="Manrope"/>
              <a:cs typeface="Manrope"/>
              <a:sym typeface="Manrope"/>
            </a:endParaRPr>
          </a:p>
        </p:txBody>
      </p:sp>
      <p:sp>
        <p:nvSpPr>
          <p:cNvPr id="150" name="Google Shape;150;p20"/>
          <p:cNvSpPr txBox="1"/>
          <p:nvPr/>
        </p:nvSpPr>
        <p:spPr>
          <a:xfrm>
            <a:off x="545775" y="761250"/>
            <a:ext cx="8222100" cy="415500"/>
          </a:xfrm>
          <a:prstGeom prst="rect">
            <a:avLst/>
          </a:prstGeom>
          <a:noFill/>
          <a:ln>
            <a:noFill/>
          </a:ln>
        </p:spPr>
        <p:txBody>
          <a:bodyPr spcFirstLastPara="1" wrap="square" lIns="0" tIns="0" rIns="0" bIns="0" anchor="t" anchorCtr="0">
            <a:spAutoFit/>
          </a:bodyPr>
          <a:lstStyle/>
          <a:p>
            <a:pPr marL="0" marR="0" lvl="0" indent="0" algn="ctr" rtl="0">
              <a:lnSpc>
                <a:spcPct val="103993"/>
              </a:lnSpc>
              <a:spcBef>
                <a:spcPts val="0"/>
              </a:spcBef>
              <a:spcAft>
                <a:spcPts val="0"/>
              </a:spcAft>
              <a:buNone/>
            </a:pPr>
            <a:r>
              <a:rPr lang="en" sz="2700">
                <a:latin typeface="Manrope SemiBold"/>
                <a:ea typeface="Manrope SemiBold"/>
                <a:cs typeface="Manrope SemiBold"/>
                <a:sym typeface="Manrope SemiBold"/>
              </a:rPr>
              <a:t>Características de un buen algoritmo</a:t>
            </a:r>
            <a:endParaRPr sz="2700">
              <a:latin typeface="Manrope SemiBold"/>
              <a:ea typeface="Manrope SemiBold"/>
              <a:cs typeface="Manrope SemiBold"/>
              <a:sym typeface="Manrope SemiBold"/>
            </a:endParaRPr>
          </a:p>
        </p:txBody>
      </p:sp>
      <p:cxnSp>
        <p:nvCxnSpPr>
          <p:cNvPr id="151" name="Google Shape;151;p20"/>
          <p:cNvCxnSpPr/>
          <p:nvPr/>
        </p:nvCxnSpPr>
        <p:spPr>
          <a:xfrm>
            <a:off x="610850" y="1290425"/>
            <a:ext cx="7941000" cy="0"/>
          </a:xfrm>
          <a:prstGeom prst="straightConnector1">
            <a:avLst/>
          </a:prstGeom>
          <a:noFill/>
          <a:ln w="9525" cap="flat" cmpd="sng">
            <a:solidFill>
              <a:srgbClr val="F06BF7"/>
            </a:solidFill>
            <a:prstDash val="solid"/>
            <a:round/>
            <a:headEnd type="none" w="med" len="med"/>
            <a:tailEnd type="none" w="med" len="med"/>
          </a:ln>
        </p:spPr>
      </p:cxnSp>
      <p:sp>
        <p:nvSpPr>
          <p:cNvPr id="152" name="Google Shape;152;p20"/>
          <p:cNvSpPr txBox="1"/>
          <p:nvPr/>
        </p:nvSpPr>
        <p:spPr>
          <a:xfrm>
            <a:off x="3613275" y="1450563"/>
            <a:ext cx="1546200" cy="920400"/>
          </a:xfrm>
          <a:prstGeom prst="rect">
            <a:avLst/>
          </a:prstGeom>
          <a:noFill/>
          <a:ln>
            <a:noFill/>
          </a:ln>
        </p:spPr>
        <p:txBody>
          <a:bodyPr spcFirstLastPara="1" wrap="square" lIns="0" tIns="0" rIns="0" bIns="0" anchor="t" anchorCtr="0">
            <a:spAutoFit/>
          </a:bodyPr>
          <a:lstStyle/>
          <a:p>
            <a:pPr marL="0" marR="0" lvl="1" indent="0" algn="ctr" rtl="0">
              <a:lnSpc>
                <a:spcPct val="153018"/>
              </a:lnSpc>
              <a:spcBef>
                <a:spcPts val="0"/>
              </a:spcBef>
              <a:spcAft>
                <a:spcPts val="0"/>
              </a:spcAft>
              <a:buNone/>
            </a:pPr>
            <a:r>
              <a:rPr lang="en" sz="1000" b="1">
                <a:latin typeface="Manrope"/>
                <a:ea typeface="Manrope"/>
                <a:cs typeface="Manrope"/>
                <a:sym typeface="Manrope"/>
              </a:rPr>
              <a:t>Definido</a:t>
            </a:r>
            <a:endParaRPr sz="1000" b="1">
              <a:latin typeface="Manrope"/>
              <a:ea typeface="Manrope"/>
              <a:cs typeface="Manrope"/>
              <a:sym typeface="Manrope"/>
            </a:endParaRPr>
          </a:p>
          <a:p>
            <a:pPr marL="0" marR="0" lvl="1" indent="0" algn="ctr" rtl="0">
              <a:lnSpc>
                <a:spcPct val="115000"/>
              </a:lnSpc>
              <a:spcBef>
                <a:spcPts val="0"/>
              </a:spcBef>
              <a:spcAft>
                <a:spcPts val="0"/>
              </a:spcAft>
              <a:buNone/>
            </a:pPr>
            <a:r>
              <a:rPr lang="en" sz="1000">
                <a:latin typeface="Manrope"/>
                <a:ea typeface="Manrope"/>
                <a:cs typeface="Manrope"/>
                <a:sym typeface="Manrope"/>
              </a:rPr>
              <a:t>Cada paso debe ser conciso, preciso y comprensible, no ambiguo,</a:t>
            </a:r>
            <a:endParaRPr sz="1000">
              <a:latin typeface="Manrope"/>
              <a:ea typeface="Manrope"/>
              <a:cs typeface="Manrope"/>
              <a:sym typeface="Manrope"/>
            </a:endParaRPr>
          </a:p>
        </p:txBody>
      </p:sp>
      <p:sp>
        <p:nvSpPr>
          <p:cNvPr id="153" name="Google Shape;153;p20"/>
          <p:cNvSpPr txBox="1"/>
          <p:nvPr/>
        </p:nvSpPr>
        <p:spPr>
          <a:xfrm>
            <a:off x="5951400" y="1490663"/>
            <a:ext cx="1546200" cy="566400"/>
          </a:xfrm>
          <a:prstGeom prst="rect">
            <a:avLst/>
          </a:prstGeom>
          <a:noFill/>
          <a:ln>
            <a:noFill/>
          </a:ln>
        </p:spPr>
        <p:txBody>
          <a:bodyPr spcFirstLastPara="1" wrap="square" lIns="0" tIns="0" rIns="0" bIns="0" anchor="t" anchorCtr="0">
            <a:spAutoFit/>
          </a:bodyPr>
          <a:lstStyle/>
          <a:p>
            <a:pPr marL="0" marR="0" lvl="1" indent="0" algn="ctr" rtl="0">
              <a:lnSpc>
                <a:spcPct val="153018"/>
              </a:lnSpc>
              <a:spcBef>
                <a:spcPts val="0"/>
              </a:spcBef>
              <a:spcAft>
                <a:spcPts val="0"/>
              </a:spcAft>
              <a:buNone/>
            </a:pPr>
            <a:r>
              <a:rPr lang="en" sz="1000" b="1">
                <a:latin typeface="Manrope"/>
                <a:ea typeface="Manrope"/>
                <a:cs typeface="Manrope"/>
                <a:sym typeface="Manrope"/>
              </a:rPr>
              <a:t>Claro</a:t>
            </a:r>
            <a:endParaRPr sz="1000" b="1">
              <a:latin typeface="Manrope"/>
              <a:ea typeface="Manrope"/>
              <a:cs typeface="Manrope"/>
              <a:sym typeface="Manrope"/>
            </a:endParaRPr>
          </a:p>
          <a:p>
            <a:pPr marL="0" marR="0" lvl="1" indent="0" algn="ctr" rtl="0">
              <a:lnSpc>
                <a:spcPct val="115000"/>
              </a:lnSpc>
              <a:spcBef>
                <a:spcPts val="0"/>
              </a:spcBef>
              <a:spcAft>
                <a:spcPts val="0"/>
              </a:spcAft>
              <a:buNone/>
            </a:pPr>
            <a:r>
              <a:rPr lang="en" sz="1000">
                <a:latin typeface="Manrope"/>
                <a:ea typeface="Manrope"/>
                <a:cs typeface="Manrope"/>
                <a:sym typeface="Manrope"/>
              </a:rPr>
              <a:t>Facil de entender, con pasos bien definidos.</a:t>
            </a:r>
            <a:endParaRPr sz="1000">
              <a:latin typeface="Manrope"/>
              <a:ea typeface="Manrope"/>
              <a:cs typeface="Manrope"/>
              <a:sym typeface="Manrope"/>
            </a:endParaRPr>
          </a:p>
        </p:txBody>
      </p:sp>
      <p:sp>
        <p:nvSpPr>
          <p:cNvPr id="154" name="Google Shape;154;p20"/>
          <p:cNvSpPr txBox="1"/>
          <p:nvPr/>
        </p:nvSpPr>
        <p:spPr>
          <a:xfrm>
            <a:off x="6460500" y="2370975"/>
            <a:ext cx="1546200" cy="743400"/>
          </a:xfrm>
          <a:prstGeom prst="rect">
            <a:avLst/>
          </a:prstGeom>
          <a:noFill/>
          <a:ln>
            <a:noFill/>
          </a:ln>
        </p:spPr>
        <p:txBody>
          <a:bodyPr spcFirstLastPara="1" wrap="square" lIns="0" tIns="0" rIns="0" bIns="0" anchor="t" anchorCtr="0">
            <a:spAutoFit/>
          </a:bodyPr>
          <a:lstStyle/>
          <a:p>
            <a:pPr marL="0" marR="0" lvl="1" indent="0" algn="ctr" rtl="0">
              <a:lnSpc>
                <a:spcPct val="153018"/>
              </a:lnSpc>
              <a:spcBef>
                <a:spcPts val="0"/>
              </a:spcBef>
              <a:spcAft>
                <a:spcPts val="0"/>
              </a:spcAft>
              <a:buNone/>
            </a:pPr>
            <a:r>
              <a:rPr lang="en" sz="1000" b="1">
                <a:latin typeface="Manrope"/>
                <a:ea typeface="Manrope"/>
                <a:cs typeface="Manrope"/>
                <a:sym typeface="Manrope"/>
              </a:rPr>
              <a:t>Correcto</a:t>
            </a:r>
            <a:endParaRPr sz="1000" b="1">
              <a:latin typeface="Manrope"/>
              <a:ea typeface="Manrope"/>
              <a:cs typeface="Manrope"/>
              <a:sym typeface="Manrope"/>
            </a:endParaRPr>
          </a:p>
          <a:p>
            <a:pPr marL="0" marR="0" lvl="0" indent="0" algn="ctr" rtl="0">
              <a:lnSpc>
                <a:spcPct val="115000"/>
              </a:lnSpc>
              <a:spcBef>
                <a:spcPts val="0"/>
              </a:spcBef>
              <a:spcAft>
                <a:spcPts val="0"/>
              </a:spcAft>
              <a:buNone/>
            </a:pPr>
            <a:r>
              <a:rPr lang="en" sz="1000">
                <a:latin typeface="Manrope"/>
                <a:ea typeface="Manrope"/>
                <a:cs typeface="Manrope"/>
                <a:sym typeface="Manrope"/>
              </a:rPr>
              <a:t>En cada entrada posible debe brindar el resultado correcto.</a:t>
            </a:r>
            <a:endParaRPr sz="1000">
              <a:latin typeface="Manrope"/>
              <a:ea typeface="Manrope"/>
              <a:cs typeface="Manrope"/>
              <a:sym typeface="Manrope"/>
            </a:endParaRPr>
          </a:p>
        </p:txBody>
      </p:sp>
      <p:sp>
        <p:nvSpPr>
          <p:cNvPr id="155" name="Google Shape;155;p20"/>
          <p:cNvSpPr/>
          <p:nvPr/>
        </p:nvSpPr>
        <p:spPr>
          <a:xfrm>
            <a:off x="3709575" y="2459200"/>
            <a:ext cx="1353600" cy="1097400"/>
          </a:xfrm>
          <a:prstGeom prst="roundRect">
            <a:avLst>
              <a:gd name="adj" fmla="val 16667"/>
            </a:avLst>
          </a:prstGeom>
          <a:solidFill>
            <a:srgbClr val="001E3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6" name="Google Shape;156;p20"/>
          <p:cNvSpPr txBox="1"/>
          <p:nvPr/>
        </p:nvSpPr>
        <p:spPr>
          <a:xfrm>
            <a:off x="3709575" y="2879188"/>
            <a:ext cx="1353600" cy="261600"/>
          </a:xfrm>
          <a:prstGeom prst="rect">
            <a:avLst/>
          </a:prstGeom>
          <a:noFill/>
          <a:ln>
            <a:noFill/>
          </a:ln>
        </p:spPr>
        <p:txBody>
          <a:bodyPr spcFirstLastPara="1" wrap="square" lIns="0" tIns="0" rIns="0" bIns="0" anchor="t" anchorCtr="0">
            <a:spAutoFit/>
          </a:bodyPr>
          <a:lstStyle/>
          <a:p>
            <a:pPr marL="0" marR="0" lvl="1" indent="0" algn="ctr" rtl="0">
              <a:lnSpc>
                <a:spcPct val="153018"/>
              </a:lnSpc>
              <a:spcBef>
                <a:spcPts val="0"/>
              </a:spcBef>
              <a:spcAft>
                <a:spcPts val="0"/>
              </a:spcAft>
              <a:buNone/>
            </a:pPr>
            <a:r>
              <a:rPr lang="en" sz="1700" b="1">
                <a:solidFill>
                  <a:srgbClr val="F06BF7"/>
                </a:solidFill>
                <a:latin typeface="Manrope"/>
                <a:ea typeface="Manrope"/>
                <a:cs typeface="Manrope"/>
                <a:sym typeface="Manrope"/>
              </a:rPr>
              <a:t>Algoritmo</a:t>
            </a:r>
            <a:endParaRPr sz="1700" b="1">
              <a:solidFill>
                <a:srgbClr val="F06BF7"/>
              </a:solidFill>
              <a:latin typeface="Manrope"/>
              <a:ea typeface="Manrope"/>
              <a:cs typeface="Manrope"/>
              <a:sym typeface="Manrope"/>
            </a:endParaRPr>
          </a:p>
        </p:txBody>
      </p:sp>
      <p:sp>
        <p:nvSpPr>
          <p:cNvPr id="157" name="Google Shape;157;p20"/>
          <p:cNvSpPr txBox="1"/>
          <p:nvPr/>
        </p:nvSpPr>
        <p:spPr>
          <a:xfrm>
            <a:off x="6559625" y="3300700"/>
            <a:ext cx="1546200" cy="1097400"/>
          </a:xfrm>
          <a:prstGeom prst="rect">
            <a:avLst/>
          </a:prstGeom>
          <a:noFill/>
          <a:ln>
            <a:noFill/>
          </a:ln>
        </p:spPr>
        <p:txBody>
          <a:bodyPr spcFirstLastPara="1" wrap="square" lIns="0" tIns="0" rIns="0" bIns="0" anchor="t" anchorCtr="0">
            <a:spAutoFit/>
          </a:bodyPr>
          <a:lstStyle/>
          <a:p>
            <a:pPr marL="0" marR="0" lvl="1" indent="0" algn="ctr" rtl="0">
              <a:lnSpc>
                <a:spcPct val="153018"/>
              </a:lnSpc>
              <a:spcBef>
                <a:spcPts val="0"/>
              </a:spcBef>
              <a:spcAft>
                <a:spcPts val="0"/>
              </a:spcAft>
              <a:buNone/>
            </a:pPr>
            <a:r>
              <a:rPr lang="en" sz="1000" b="1">
                <a:latin typeface="Manrope"/>
                <a:ea typeface="Manrope"/>
                <a:cs typeface="Manrope"/>
                <a:sym typeface="Manrope"/>
              </a:rPr>
              <a:t>Eficiente</a:t>
            </a:r>
            <a:endParaRPr sz="1000" b="1">
              <a:latin typeface="Manrope"/>
              <a:ea typeface="Manrope"/>
              <a:cs typeface="Manrope"/>
              <a:sym typeface="Manrope"/>
            </a:endParaRPr>
          </a:p>
          <a:p>
            <a:pPr marL="0" marR="0" lvl="0" indent="0" algn="ctr" rtl="0">
              <a:lnSpc>
                <a:spcPct val="115000"/>
              </a:lnSpc>
              <a:spcBef>
                <a:spcPts val="0"/>
              </a:spcBef>
              <a:spcAft>
                <a:spcPts val="0"/>
              </a:spcAft>
              <a:buNone/>
            </a:pPr>
            <a:r>
              <a:rPr lang="en" sz="1000">
                <a:latin typeface="Manrope"/>
                <a:ea typeface="Manrope"/>
                <a:cs typeface="Manrope"/>
                <a:sym typeface="Manrope"/>
              </a:rPr>
              <a:t>Debe ejecutarse en un tiempo correcto, razonable y utilizar sus recursos de manera óptima.</a:t>
            </a:r>
            <a:endParaRPr sz="1000">
              <a:latin typeface="Manrope"/>
              <a:ea typeface="Manrope"/>
              <a:cs typeface="Manrope"/>
              <a:sym typeface="Manrope"/>
            </a:endParaRPr>
          </a:p>
        </p:txBody>
      </p:sp>
      <p:sp>
        <p:nvSpPr>
          <p:cNvPr id="158" name="Google Shape;158;p20"/>
          <p:cNvSpPr txBox="1"/>
          <p:nvPr/>
        </p:nvSpPr>
        <p:spPr>
          <a:xfrm>
            <a:off x="2643338" y="3819225"/>
            <a:ext cx="1546200" cy="743400"/>
          </a:xfrm>
          <a:prstGeom prst="rect">
            <a:avLst/>
          </a:prstGeom>
          <a:noFill/>
          <a:ln>
            <a:noFill/>
          </a:ln>
        </p:spPr>
        <p:txBody>
          <a:bodyPr spcFirstLastPara="1" wrap="square" lIns="0" tIns="0" rIns="0" bIns="0" anchor="t" anchorCtr="0">
            <a:spAutoFit/>
          </a:bodyPr>
          <a:lstStyle/>
          <a:p>
            <a:pPr marL="0" marR="0" lvl="1" indent="0" algn="ctr" rtl="0">
              <a:lnSpc>
                <a:spcPct val="153018"/>
              </a:lnSpc>
              <a:spcBef>
                <a:spcPts val="0"/>
              </a:spcBef>
              <a:spcAft>
                <a:spcPts val="0"/>
              </a:spcAft>
              <a:buNone/>
            </a:pPr>
            <a:r>
              <a:rPr lang="en" sz="1000" b="1">
                <a:latin typeface="Manrope"/>
                <a:ea typeface="Manrope"/>
                <a:cs typeface="Manrope"/>
                <a:sym typeface="Manrope"/>
              </a:rPr>
              <a:t>Datos de E/S</a:t>
            </a:r>
            <a:endParaRPr sz="1000" b="1">
              <a:latin typeface="Manrope"/>
              <a:ea typeface="Manrope"/>
              <a:cs typeface="Manrope"/>
              <a:sym typeface="Manrope"/>
            </a:endParaRPr>
          </a:p>
          <a:p>
            <a:pPr marL="0" marR="0" lvl="1" indent="0" algn="ctr" rtl="0">
              <a:lnSpc>
                <a:spcPct val="115000"/>
              </a:lnSpc>
              <a:spcBef>
                <a:spcPts val="0"/>
              </a:spcBef>
              <a:spcAft>
                <a:spcPts val="0"/>
              </a:spcAft>
              <a:buNone/>
            </a:pPr>
            <a:r>
              <a:rPr lang="en" sz="1000">
                <a:latin typeface="Manrope"/>
                <a:ea typeface="Manrope"/>
                <a:cs typeface="Manrope"/>
                <a:sym typeface="Manrope"/>
              </a:rPr>
              <a:t>Debe recibir datos de entrada y brindar resultados de salida.</a:t>
            </a:r>
            <a:endParaRPr sz="1000">
              <a:latin typeface="Manrope"/>
              <a:ea typeface="Manrope"/>
              <a:cs typeface="Manrope"/>
              <a:sym typeface="Manrope"/>
            </a:endParaRPr>
          </a:p>
        </p:txBody>
      </p:sp>
      <p:sp>
        <p:nvSpPr>
          <p:cNvPr id="159" name="Google Shape;159;p20"/>
          <p:cNvSpPr txBox="1"/>
          <p:nvPr/>
        </p:nvSpPr>
        <p:spPr>
          <a:xfrm>
            <a:off x="4679050" y="3864225"/>
            <a:ext cx="1546200" cy="743400"/>
          </a:xfrm>
          <a:prstGeom prst="rect">
            <a:avLst/>
          </a:prstGeom>
          <a:noFill/>
          <a:ln>
            <a:noFill/>
          </a:ln>
        </p:spPr>
        <p:txBody>
          <a:bodyPr spcFirstLastPara="1" wrap="square" lIns="0" tIns="0" rIns="0" bIns="0" anchor="t" anchorCtr="0">
            <a:spAutoFit/>
          </a:bodyPr>
          <a:lstStyle/>
          <a:p>
            <a:pPr marL="0" marR="0" lvl="1" indent="0" algn="ctr" rtl="0">
              <a:lnSpc>
                <a:spcPct val="153018"/>
              </a:lnSpc>
              <a:spcBef>
                <a:spcPts val="0"/>
              </a:spcBef>
              <a:spcAft>
                <a:spcPts val="0"/>
              </a:spcAft>
              <a:buNone/>
            </a:pPr>
            <a:r>
              <a:rPr lang="en" sz="1000" b="1">
                <a:latin typeface="Manrope"/>
                <a:ea typeface="Manrope"/>
                <a:cs typeface="Manrope"/>
                <a:sym typeface="Manrope"/>
              </a:rPr>
              <a:t>Ordenado y preciso</a:t>
            </a:r>
            <a:endParaRPr sz="1000" b="1">
              <a:latin typeface="Manrope"/>
              <a:ea typeface="Manrope"/>
              <a:cs typeface="Manrope"/>
              <a:sym typeface="Manrope"/>
            </a:endParaRPr>
          </a:p>
          <a:p>
            <a:pPr marL="0" marR="0" lvl="1" indent="0" algn="ctr" rtl="0">
              <a:lnSpc>
                <a:spcPct val="115000"/>
              </a:lnSpc>
              <a:spcBef>
                <a:spcPts val="0"/>
              </a:spcBef>
              <a:spcAft>
                <a:spcPts val="0"/>
              </a:spcAft>
              <a:buNone/>
            </a:pPr>
            <a:r>
              <a:rPr lang="en" sz="1000">
                <a:latin typeface="Manrope"/>
                <a:ea typeface="Manrope"/>
                <a:cs typeface="Manrope"/>
                <a:sym typeface="Manrope"/>
              </a:rPr>
              <a:t>Debe ser ordenado y preciso para su correcta ejecución.</a:t>
            </a:r>
            <a:endParaRPr sz="1000">
              <a:latin typeface="Manrope"/>
              <a:ea typeface="Manrope"/>
              <a:cs typeface="Manrope"/>
              <a:sym typeface="Manrope"/>
            </a:endParaRPr>
          </a:p>
        </p:txBody>
      </p:sp>
      <p:sp>
        <p:nvSpPr>
          <p:cNvPr id="160" name="Google Shape;160;p20"/>
          <p:cNvSpPr txBox="1"/>
          <p:nvPr/>
        </p:nvSpPr>
        <p:spPr>
          <a:xfrm>
            <a:off x="666925" y="2805938"/>
            <a:ext cx="1546200" cy="1628400"/>
          </a:xfrm>
          <a:prstGeom prst="rect">
            <a:avLst/>
          </a:prstGeom>
          <a:noFill/>
          <a:ln>
            <a:noFill/>
          </a:ln>
        </p:spPr>
        <p:txBody>
          <a:bodyPr spcFirstLastPara="1" wrap="square" lIns="0" tIns="0" rIns="0" bIns="0" anchor="t" anchorCtr="0">
            <a:spAutoFit/>
          </a:bodyPr>
          <a:lstStyle/>
          <a:p>
            <a:pPr marL="0" marR="0" lvl="1" indent="0" algn="ctr" rtl="0">
              <a:lnSpc>
                <a:spcPct val="153018"/>
              </a:lnSpc>
              <a:spcBef>
                <a:spcPts val="0"/>
              </a:spcBef>
              <a:spcAft>
                <a:spcPts val="0"/>
              </a:spcAft>
              <a:buNone/>
            </a:pPr>
            <a:r>
              <a:rPr lang="en" sz="1000" b="1">
                <a:latin typeface="Manrope"/>
                <a:ea typeface="Manrope"/>
                <a:cs typeface="Manrope"/>
                <a:sym typeface="Manrope"/>
              </a:rPr>
              <a:t>Modular</a:t>
            </a:r>
            <a:endParaRPr sz="1000" b="1">
              <a:latin typeface="Manrope"/>
              <a:ea typeface="Manrope"/>
              <a:cs typeface="Manrope"/>
              <a:sym typeface="Manrope"/>
            </a:endParaRPr>
          </a:p>
          <a:p>
            <a:pPr marL="0" marR="0" lvl="0" indent="0" algn="ctr" rtl="0">
              <a:lnSpc>
                <a:spcPct val="115000"/>
              </a:lnSpc>
              <a:spcBef>
                <a:spcPts val="0"/>
              </a:spcBef>
              <a:spcAft>
                <a:spcPts val="0"/>
              </a:spcAft>
              <a:buNone/>
            </a:pPr>
            <a:r>
              <a:rPr lang="en" sz="1000">
                <a:latin typeface="Manrope"/>
                <a:ea typeface="Manrope"/>
                <a:cs typeface="Manrope"/>
                <a:sym typeface="Manrope"/>
              </a:rPr>
              <a:t>Si dividimos el problema en varias partes, resolvemos cada parte y luego unimos todo, estamos hablando de que cada parte resulta ser un módulo que componen al proyecto completo.</a:t>
            </a:r>
            <a:endParaRPr sz="1000">
              <a:latin typeface="Manrope"/>
              <a:ea typeface="Manrope"/>
              <a:cs typeface="Manrope"/>
              <a:sym typeface="Manrope"/>
            </a:endParaRPr>
          </a:p>
        </p:txBody>
      </p:sp>
      <p:sp>
        <p:nvSpPr>
          <p:cNvPr id="161" name="Google Shape;161;p20"/>
          <p:cNvSpPr/>
          <p:nvPr/>
        </p:nvSpPr>
        <p:spPr>
          <a:xfrm rot="228844" flipH="1">
            <a:off x="5107448" y="3413573"/>
            <a:ext cx="282874" cy="413158"/>
          </a:xfrm>
          <a:custGeom>
            <a:avLst/>
            <a:gdLst/>
            <a:ahLst/>
            <a:cxnLst/>
            <a:rect l="l" t="t" r="r" b="b"/>
            <a:pathLst>
              <a:path w="1075228" h="1099776" extrusionOk="0">
                <a:moveTo>
                  <a:pt x="0" y="0"/>
                </a:moveTo>
                <a:lnTo>
                  <a:pt x="1075228" y="0"/>
                </a:lnTo>
                <a:lnTo>
                  <a:pt x="1075228" y="1099777"/>
                </a:lnTo>
                <a:lnTo>
                  <a:pt x="0" y="1099777"/>
                </a:lnTo>
                <a:lnTo>
                  <a:pt x="0" y="0"/>
                </a:lnTo>
                <a:close/>
              </a:path>
            </a:pathLst>
          </a:custGeom>
          <a:blipFill rotWithShape="1">
            <a:blip r:embed="rId5">
              <a:alphaModFix/>
            </a:blip>
            <a:stretch>
              <a:fillRect/>
            </a:stretch>
          </a:blipFill>
          <a:ln>
            <a:noFill/>
          </a:ln>
        </p:spPr>
        <p:txBody>
          <a:bodyPr/>
          <a:lstStyle/>
          <a:p>
            <a:endParaRPr lang="es-AR"/>
          </a:p>
        </p:txBody>
      </p:sp>
      <p:sp>
        <p:nvSpPr>
          <p:cNvPr id="162" name="Google Shape;162;p20"/>
          <p:cNvSpPr/>
          <p:nvPr/>
        </p:nvSpPr>
        <p:spPr>
          <a:xfrm rot="9432710">
            <a:off x="5553584" y="2181470"/>
            <a:ext cx="733139" cy="452735"/>
          </a:xfrm>
          <a:custGeom>
            <a:avLst/>
            <a:gdLst/>
            <a:ahLst/>
            <a:cxnLst/>
            <a:rect l="l" t="t" r="r" b="b"/>
            <a:pathLst>
              <a:path w="1599792" h="1128581" extrusionOk="0">
                <a:moveTo>
                  <a:pt x="0" y="1128581"/>
                </a:moveTo>
                <a:lnTo>
                  <a:pt x="1599792" y="1128581"/>
                </a:lnTo>
                <a:lnTo>
                  <a:pt x="1599792" y="0"/>
                </a:lnTo>
                <a:lnTo>
                  <a:pt x="0" y="0"/>
                </a:lnTo>
                <a:lnTo>
                  <a:pt x="0" y="1128581"/>
                </a:lnTo>
                <a:close/>
              </a:path>
            </a:pathLst>
          </a:custGeom>
          <a:blipFill rotWithShape="1">
            <a:blip r:embed="rId6">
              <a:alphaModFix/>
            </a:blip>
            <a:stretch>
              <a:fillRect/>
            </a:stretch>
          </a:blipFill>
          <a:ln>
            <a:noFill/>
          </a:ln>
        </p:spPr>
        <p:txBody>
          <a:bodyPr/>
          <a:lstStyle/>
          <a:p>
            <a:endParaRPr lang="es-AR"/>
          </a:p>
        </p:txBody>
      </p:sp>
      <p:sp>
        <p:nvSpPr>
          <p:cNvPr id="163" name="Google Shape;163;p20"/>
          <p:cNvSpPr/>
          <p:nvPr/>
        </p:nvSpPr>
        <p:spPr>
          <a:xfrm rot="-9558629">
            <a:off x="5846992" y="2619019"/>
            <a:ext cx="540195" cy="516807"/>
          </a:xfrm>
          <a:custGeom>
            <a:avLst/>
            <a:gdLst/>
            <a:ahLst/>
            <a:cxnLst/>
            <a:rect l="l" t="t" r="r" b="b"/>
            <a:pathLst>
              <a:path w="1075228" h="1099776" extrusionOk="0">
                <a:moveTo>
                  <a:pt x="0" y="0"/>
                </a:moveTo>
                <a:lnTo>
                  <a:pt x="1075228" y="0"/>
                </a:lnTo>
                <a:lnTo>
                  <a:pt x="1075228" y="1099777"/>
                </a:lnTo>
                <a:lnTo>
                  <a:pt x="0" y="1099777"/>
                </a:lnTo>
                <a:lnTo>
                  <a:pt x="0" y="0"/>
                </a:lnTo>
                <a:close/>
              </a:path>
            </a:pathLst>
          </a:custGeom>
          <a:blipFill rotWithShape="1">
            <a:blip r:embed="rId5">
              <a:alphaModFix/>
            </a:blip>
            <a:stretch>
              <a:fillRect/>
            </a:stretch>
          </a:blipFill>
          <a:ln>
            <a:noFill/>
          </a:ln>
        </p:spPr>
        <p:txBody>
          <a:bodyPr/>
          <a:lstStyle/>
          <a:p>
            <a:endParaRPr lang="es-AR"/>
          </a:p>
        </p:txBody>
      </p:sp>
      <p:sp>
        <p:nvSpPr>
          <p:cNvPr id="164" name="Google Shape;164;p20"/>
          <p:cNvSpPr/>
          <p:nvPr/>
        </p:nvSpPr>
        <p:spPr>
          <a:xfrm rot="1409914">
            <a:off x="2137809" y="2742291"/>
            <a:ext cx="1003064" cy="670942"/>
          </a:xfrm>
          <a:custGeom>
            <a:avLst/>
            <a:gdLst/>
            <a:ahLst/>
            <a:cxnLst/>
            <a:rect l="l" t="t" r="r" b="b"/>
            <a:pathLst>
              <a:path w="1599792" h="1128581" extrusionOk="0">
                <a:moveTo>
                  <a:pt x="0" y="1128581"/>
                </a:moveTo>
                <a:lnTo>
                  <a:pt x="1599792" y="1128581"/>
                </a:lnTo>
                <a:lnTo>
                  <a:pt x="1599792" y="0"/>
                </a:lnTo>
                <a:lnTo>
                  <a:pt x="0" y="0"/>
                </a:lnTo>
                <a:lnTo>
                  <a:pt x="0" y="1128581"/>
                </a:lnTo>
                <a:close/>
              </a:path>
            </a:pathLst>
          </a:custGeom>
          <a:blipFill rotWithShape="1">
            <a:blip r:embed="rId6">
              <a:alphaModFix/>
            </a:blip>
            <a:stretch>
              <a:fillRect/>
            </a:stretch>
          </a:blipFill>
          <a:ln>
            <a:noFill/>
          </a:ln>
        </p:spPr>
        <p:txBody>
          <a:bodyPr/>
          <a:lstStyle/>
          <a:p>
            <a:endParaRPr lang="es-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8"/>
        <p:cNvGrpSpPr/>
        <p:nvPr/>
      </p:nvGrpSpPr>
      <p:grpSpPr>
        <a:xfrm>
          <a:off x="0" y="0"/>
          <a:ext cx="0" cy="0"/>
          <a:chOff x="0" y="0"/>
          <a:chExt cx="0" cy="0"/>
        </a:xfrm>
      </p:grpSpPr>
      <p:graphicFrame>
        <p:nvGraphicFramePr>
          <p:cNvPr id="169" name="Google Shape;169;p21"/>
          <p:cNvGraphicFramePr/>
          <p:nvPr/>
        </p:nvGraphicFramePr>
        <p:xfrm>
          <a:off x="276825" y="1712138"/>
          <a:ext cx="3000000" cy="3000000"/>
        </p:xfrm>
        <a:graphic>
          <a:graphicData uri="http://schemas.openxmlformats.org/drawingml/2006/table">
            <a:tbl>
              <a:tblPr>
                <a:noFill/>
                <a:tableStyleId>{694DEBDD-55F7-4CC9-A4BE-A1B9C019B8CA}</a:tableStyleId>
              </a:tblPr>
              <a:tblGrid>
                <a:gridCol w="1939975">
                  <a:extLst>
                    <a:ext uri="{9D8B030D-6E8A-4147-A177-3AD203B41FA5}">
                      <a16:colId xmlns:a16="http://schemas.microsoft.com/office/drawing/2014/main" val="20000"/>
                    </a:ext>
                  </a:extLst>
                </a:gridCol>
                <a:gridCol w="2086675">
                  <a:extLst>
                    <a:ext uri="{9D8B030D-6E8A-4147-A177-3AD203B41FA5}">
                      <a16:colId xmlns:a16="http://schemas.microsoft.com/office/drawing/2014/main" val="20001"/>
                    </a:ext>
                  </a:extLst>
                </a:gridCol>
                <a:gridCol w="1897775">
                  <a:extLst>
                    <a:ext uri="{9D8B030D-6E8A-4147-A177-3AD203B41FA5}">
                      <a16:colId xmlns:a16="http://schemas.microsoft.com/office/drawing/2014/main" val="20002"/>
                    </a:ext>
                  </a:extLst>
                </a:gridCol>
                <a:gridCol w="2665900">
                  <a:extLst>
                    <a:ext uri="{9D8B030D-6E8A-4147-A177-3AD203B41FA5}">
                      <a16:colId xmlns:a16="http://schemas.microsoft.com/office/drawing/2014/main" val="20003"/>
                    </a:ext>
                  </a:extLst>
                </a:gridCol>
              </a:tblGrid>
              <a:tr h="700200">
                <a:tc>
                  <a:txBody>
                    <a:bodyPr/>
                    <a:lstStyle/>
                    <a:p>
                      <a:pPr marL="0" lvl="0" indent="0" algn="ctr" rtl="0">
                        <a:spcBef>
                          <a:spcPts val="0"/>
                        </a:spcBef>
                        <a:spcAft>
                          <a:spcPts val="0"/>
                        </a:spcAft>
                        <a:buNone/>
                      </a:pPr>
                      <a:r>
                        <a:rPr lang="en" sz="1600" b="1">
                          <a:solidFill>
                            <a:srgbClr val="F06BF7"/>
                          </a:solidFill>
                          <a:latin typeface="DM Sans"/>
                          <a:ea typeface="DM Sans"/>
                          <a:cs typeface="DM Sans"/>
                          <a:sym typeface="DM Sans"/>
                        </a:rPr>
                        <a:t>Comprensión del problema</a:t>
                      </a:r>
                      <a:endParaRPr sz="1600" b="1">
                        <a:solidFill>
                          <a:srgbClr val="F06BF7"/>
                        </a:solidFill>
                        <a:latin typeface="DM Sans"/>
                        <a:ea typeface="DM Sans"/>
                        <a:cs typeface="DM Sans"/>
                        <a:sym typeface="DM Sans"/>
                      </a:endParaRPr>
                    </a:p>
                  </a:txBody>
                  <a:tcPr marL="63500" marR="63500" marT="63500" marB="63500">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001E38"/>
                    </a:solidFill>
                  </a:tcPr>
                </a:tc>
                <a:tc>
                  <a:txBody>
                    <a:bodyPr/>
                    <a:lstStyle/>
                    <a:p>
                      <a:pPr marL="0" lvl="0" indent="0" algn="ctr" rtl="0">
                        <a:spcBef>
                          <a:spcPts val="0"/>
                        </a:spcBef>
                        <a:spcAft>
                          <a:spcPts val="0"/>
                        </a:spcAft>
                        <a:buNone/>
                      </a:pPr>
                      <a:r>
                        <a:rPr lang="en" sz="1600" b="1">
                          <a:solidFill>
                            <a:srgbClr val="F06BF7"/>
                          </a:solidFill>
                          <a:latin typeface="DM Sans"/>
                          <a:ea typeface="DM Sans"/>
                          <a:cs typeface="DM Sans"/>
                          <a:sym typeface="DM Sans"/>
                        </a:rPr>
                        <a:t>Desarrollar algoritmos</a:t>
                      </a:r>
                      <a:endParaRPr sz="1600" b="1">
                        <a:solidFill>
                          <a:srgbClr val="F06BF7"/>
                        </a:solidFill>
                        <a:latin typeface="DM Sans"/>
                        <a:ea typeface="DM Sans"/>
                        <a:cs typeface="DM Sans"/>
                        <a:sym typeface="DM Sans"/>
                      </a:endParaRPr>
                    </a:p>
                  </a:txBody>
                  <a:tcPr marL="63500" marR="63500" marT="63500" marB="63500">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001E38"/>
                    </a:solidFill>
                  </a:tcPr>
                </a:tc>
                <a:tc>
                  <a:txBody>
                    <a:bodyPr/>
                    <a:lstStyle/>
                    <a:p>
                      <a:pPr marL="0" lvl="0" indent="0" algn="ctr" rtl="0">
                        <a:spcBef>
                          <a:spcPts val="0"/>
                        </a:spcBef>
                        <a:spcAft>
                          <a:spcPts val="0"/>
                        </a:spcAft>
                        <a:buNone/>
                      </a:pPr>
                      <a:r>
                        <a:rPr lang="en" sz="1600" b="1">
                          <a:solidFill>
                            <a:srgbClr val="F06BF7"/>
                          </a:solidFill>
                          <a:latin typeface="DM Sans"/>
                          <a:ea typeface="DM Sans"/>
                          <a:cs typeface="DM Sans"/>
                          <a:sym typeface="DM Sans"/>
                        </a:rPr>
                        <a:t>Presentación del algoritmo</a:t>
                      </a:r>
                      <a:endParaRPr sz="1600" b="1">
                        <a:solidFill>
                          <a:srgbClr val="F06BF7"/>
                        </a:solidFill>
                        <a:latin typeface="DM Sans"/>
                        <a:ea typeface="DM Sans"/>
                        <a:cs typeface="DM Sans"/>
                        <a:sym typeface="DM Sans"/>
                      </a:endParaRPr>
                    </a:p>
                  </a:txBody>
                  <a:tcPr marL="63500" marR="63500" marT="63500" marB="63500">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001E38"/>
                    </a:solidFill>
                  </a:tcPr>
                </a:tc>
                <a:tc>
                  <a:txBody>
                    <a:bodyPr/>
                    <a:lstStyle/>
                    <a:p>
                      <a:pPr marL="0" lvl="0" indent="0" algn="ctr" rtl="0">
                        <a:spcBef>
                          <a:spcPts val="0"/>
                        </a:spcBef>
                        <a:spcAft>
                          <a:spcPts val="0"/>
                        </a:spcAft>
                        <a:buNone/>
                      </a:pPr>
                      <a:r>
                        <a:rPr lang="en" sz="1600" b="1">
                          <a:solidFill>
                            <a:srgbClr val="F06BF7"/>
                          </a:solidFill>
                          <a:latin typeface="DM Sans"/>
                          <a:ea typeface="DM Sans"/>
                          <a:cs typeface="DM Sans"/>
                          <a:sym typeface="DM Sans"/>
                        </a:rPr>
                        <a:t>Traducir al lenguaje de programación a usar</a:t>
                      </a:r>
                      <a:endParaRPr sz="1600" b="1">
                        <a:solidFill>
                          <a:srgbClr val="F06BF7"/>
                        </a:solidFill>
                        <a:latin typeface="DM Sans"/>
                        <a:ea typeface="DM Sans"/>
                        <a:cs typeface="DM Sans"/>
                        <a:sym typeface="DM Sans"/>
                      </a:endParaRPr>
                    </a:p>
                  </a:txBody>
                  <a:tcPr marL="63500" marR="63500" marT="63500" marB="63500">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001E38"/>
                    </a:solidFill>
                  </a:tcPr>
                </a:tc>
                <a:extLst>
                  <a:ext uri="{0D108BD9-81ED-4DB2-BD59-A6C34878D82A}">
                    <a16:rowId xmlns:a16="http://schemas.microsoft.com/office/drawing/2014/main" val="10000"/>
                  </a:ext>
                </a:extLst>
              </a:tr>
              <a:tr h="2264875">
                <a:tc>
                  <a:txBody>
                    <a:bodyPr/>
                    <a:lstStyle/>
                    <a:p>
                      <a:pPr marL="0" lvl="0" indent="0" algn="l" rtl="0">
                        <a:spcBef>
                          <a:spcPts val="0"/>
                        </a:spcBef>
                        <a:spcAft>
                          <a:spcPts val="0"/>
                        </a:spcAft>
                        <a:buNone/>
                      </a:pPr>
                      <a:r>
                        <a:rPr lang="en" sz="1150">
                          <a:solidFill>
                            <a:schemeClr val="dk1"/>
                          </a:solidFill>
                          <a:highlight>
                            <a:srgbClr val="FFFFFF"/>
                          </a:highlight>
                          <a:latin typeface="Manrope"/>
                          <a:ea typeface="Manrope"/>
                          <a:cs typeface="Manrope"/>
                          <a:sym typeface="Manrope"/>
                        </a:rPr>
                        <a:t>Muchas veces intentamos resolver un problema cuando se nos presenta, sin comprenderlo completamente, por esto, es crucial comprender bien cuál es el problema, dividirlo en partes pequeñas y manejables para encontrar una solución óptima, </a:t>
                      </a:r>
                      <a:endParaRPr>
                        <a:latin typeface="Manrope"/>
                        <a:ea typeface="Manrope"/>
                        <a:cs typeface="Manrope"/>
                        <a:sym typeface="Manrope"/>
                      </a:endParaRPr>
                    </a:p>
                  </a:txBody>
                  <a:tcPr marL="63500" marR="63500" marT="63500" marB="63500">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 sz="1150">
                          <a:solidFill>
                            <a:schemeClr val="dk1"/>
                          </a:solidFill>
                          <a:highlight>
                            <a:srgbClr val="FFFFFF"/>
                          </a:highlight>
                          <a:latin typeface="Manrope"/>
                          <a:ea typeface="Manrope"/>
                          <a:cs typeface="Manrope"/>
                          <a:sym typeface="Manrope"/>
                        </a:rPr>
                        <a:t>Una vez comprendido completamente el problema y dividido, se pueden identificar etapas para su resolución. Para cada etapa se puede crear un algoritmo, donde cada etapa irá resolviendo un problema específico que llevará a la solución completa.</a:t>
                      </a:r>
                      <a:endParaRPr sz="1500">
                        <a:latin typeface="Manrope"/>
                        <a:ea typeface="Manrope"/>
                        <a:cs typeface="Manrope"/>
                        <a:sym typeface="Manrope"/>
                      </a:endParaRPr>
                    </a:p>
                  </a:txBody>
                  <a:tcPr marL="63500" marR="63500" marT="63500" marB="63500">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 sz="1150">
                          <a:solidFill>
                            <a:schemeClr val="dk1"/>
                          </a:solidFill>
                          <a:highlight>
                            <a:srgbClr val="FFFFFF"/>
                          </a:highlight>
                          <a:latin typeface="Manrope"/>
                          <a:ea typeface="Manrope"/>
                          <a:cs typeface="Manrope"/>
                          <a:sym typeface="Manrope"/>
                        </a:rPr>
                        <a:t>Una vez que se tenga el algoritmo o los algoritmos, los podemos pasar a pseudocódigo o diagrama de flujo. Esto nos ayudará a tener la secuencia correcta de la programación para el siguiente paso.</a:t>
                      </a:r>
                      <a:endParaRPr>
                        <a:latin typeface="Manrope"/>
                        <a:ea typeface="Manrope"/>
                        <a:cs typeface="Manrope"/>
                        <a:sym typeface="Manrope"/>
                      </a:endParaRPr>
                    </a:p>
                  </a:txBody>
                  <a:tcPr marL="63500" marR="63500" marT="63500" marB="63500">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 sz="1150">
                          <a:solidFill>
                            <a:schemeClr val="dk1"/>
                          </a:solidFill>
                          <a:highlight>
                            <a:srgbClr val="FFFFFF"/>
                          </a:highlight>
                        </a:rPr>
                        <a:t>Otra parte importante, luego de que se llegó a la solución del problema, es elegir el lenguaje de programación, ya que cada lenguaje tiene su particularidad y cada proyecto puede tener requisitos específicos. </a:t>
                      </a:r>
                      <a:endParaRPr sz="1150">
                        <a:solidFill>
                          <a:schemeClr val="dk1"/>
                        </a:solidFill>
                        <a:highlight>
                          <a:srgbClr val="FFFFFF"/>
                        </a:highlight>
                      </a:endParaRPr>
                    </a:p>
                    <a:p>
                      <a:pPr marL="0" lvl="0" indent="0" algn="l" rtl="0">
                        <a:spcBef>
                          <a:spcPts val="0"/>
                        </a:spcBef>
                        <a:spcAft>
                          <a:spcPts val="0"/>
                        </a:spcAft>
                        <a:buNone/>
                      </a:pPr>
                      <a:r>
                        <a:rPr lang="en" sz="1150">
                          <a:solidFill>
                            <a:schemeClr val="dk1"/>
                          </a:solidFill>
                          <a:highlight>
                            <a:srgbClr val="FFFFFF"/>
                          </a:highlight>
                        </a:rPr>
                        <a:t>Con respecto a este punto, no te preocupes que la experiencia y el tiempo te darán la comprensión necesaria para saber que lenguaje usar en cada proyecto.</a:t>
                      </a:r>
                      <a:endParaRPr>
                        <a:latin typeface="DM Sans"/>
                        <a:ea typeface="DM Sans"/>
                        <a:cs typeface="DM Sans"/>
                        <a:sym typeface="DM Sans"/>
                      </a:endParaRPr>
                    </a:p>
                  </a:txBody>
                  <a:tcPr marL="63500" marR="63500" marT="63500" marB="63500">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70" name="Google Shape;170;p21"/>
          <p:cNvSpPr txBox="1"/>
          <p:nvPr/>
        </p:nvSpPr>
        <p:spPr>
          <a:xfrm>
            <a:off x="545775" y="761250"/>
            <a:ext cx="8222100" cy="369300"/>
          </a:xfrm>
          <a:prstGeom prst="rect">
            <a:avLst/>
          </a:prstGeom>
          <a:noFill/>
          <a:ln>
            <a:noFill/>
          </a:ln>
        </p:spPr>
        <p:txBody>
          <a:bodyPr spcFirstLastPara="1" wrap="square" lIns="0" tIns="0" rIns="0" bIns="0" anchor="t" anchorCtr="0">
            <a:spAutoFit/>
          </a:bodyPr>
          <a:lstStyle/>
          <a:p>
            <a:pPr marL="0" marR="0" lvl="0" indent="0" algn="ctr" rtl="0">
              <a:lnSpc>
                <a:spcPct val="103993"/>
              </a:lnSpc>
              <a:spcBef>
                <a:spcPts val="0"/>
              </a:spcBef>
              <a:spcAft>
                <a:spcPts val="0"/>
              </a:spcAft>
              <a:buNone/>
            </a:pPr>
            <a:r>
              <a:rPr lang="en" sz="2400">
                <a:latin typeface="Manrope SemiBold"/>
                <a:ea typeface="Manrope SemiBold"/>
                <a:cs typeface="Manrope SemiBold"/>
                <a:sym typeface="Manrope SemiBold"/>
              </a:rPr>
              <a:t>¿Qué pasos debo seguir para resolver un problema?</a:t>
            </a:r>
            <a:endParaRPr sz="2400">
              <a:latin typeface="Manrope SemiBold"/>
              <a:ea typeface="Manrope SemiBold"/>
              <a:cs typeface="Manrope SemiBold"/>
              <a:sym typeface="Manrope SemiBold"/>
            </a:endParaRPr>
          </a:p>
        </p:txBody>
      </p:sp>
      <p:cxnSp>
        <p:nvCxnSpPr>
          <p:cNvPr id="171" name="Google Shape;171;p21"/>
          <p:cNvCxnSpPr/>
          <p:nvPr/>
        </p:nvCxnSpPr>
        <p:spPr>
          <a:xfrm>
            <a:off x="610850" y="1290043"/>
            <a:ext cx="7941000" cy="0"/>
          </a:xfrm>
          <a:prstGeom prst="straightConnector1">
            <a:avLst/>
          </a:prstGeom>
          <a:noFill/>
          <a:ln w="9525" cap="flat" cmpd="sng">
            <a:solidFill>
              <a:srgbClr val="F06BF7"/>
            </a:solidFill>
            <a:prstDash val="solid"/>
            <a:round/>
            <a:headEnd type="none" w="med" len="med"/>
            <a:tailEnd type="none" w="med" len="med"/>
          </a:ln>
        </p:spPr>
      </p:cxn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2058</Words>
  <Application>Microsoft Office PowerPoint</Application>
  <PresentationFormat>On-screen Show (16:9)</PresentationFormat>
  <Paragraphs>197</Paragraphs>
  <Slides>21</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Manrope</vt:lpstr>
      <vt:lpstr>DM Sans</vt:lpstr>
      <vt:lpstr>Manrope SemiBold</vt:lpstr>
      <vt:lpstr>Arial</vt:lpstr>
      <vt:lpstr>Simple Light</vt:lpstr>
      <vt:lpstr>PowerPoint Presentation</vt:lpstr>
      <vt:lpstr>PowerPoint Presentation</vt:lpstr>
      <vt:lpstr>PowerPoint Presentation</vt:lpstr>
      <vt:lpstr>PowerPoint Presentation</vt:lpstr>
      <vt:lpstr>PowerPoint Presentation</vt:lpstr>
      <vt:lpstr>Lógica de programación</vt:lpstr>
      <vt:lpstr>Algoritmo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PSeint</vt:lpstr>
      <vt:lpstr>Python</vt:lpstr>
      <vt:lpstr>Extensión de Python en VSC</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Cristian Guerra</cp:lastModifiedBy>
  <cp:revision>1</cp:revision>
  <dcterms:modified xsi:type="dcterms:W3CDTF">2024-07-06T20:05:37Z</dcterms:modified>
</cp:coreProperties>
</file>